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0" r:id="rId2"/>
    <p:sldMasterId id="2147483699" r:id="rId3"/>
    <p:sldMasterId id="2147483702" r:id="rId4"/>
  </p:sldMasterIdLst>
  <p:notesMasterIdLst>
    <p:notesMasterId r:id="rId29"/>
  </p:notesMasterIdLst>
  <p:sldIdLst>
    <p:sldId id="293" r:id="rId5"/>
    <p:sldId id="309" r:id="rId6"/>
    <p:sldId id="355" r:id="rId7"/>
    <p:sldId id="396" r:id="rId8"/>
    <p:sldId id="400" r:id="rId9"/>
    <p:sldId id="401" r:id="rId10"/>
    <p:sldId id="404" r:id="rId11"/>
    <p:sldId id="402" r:id="rId12"/>
    <p:sldId id="405" r:id="rId13"/>
    <p:sldId id="406" r:id="rId14"/>
    <p:sldId id="411" r:id="rId15"/>
    <p:sldId id="403" r:id="rId16"/>
    <p:sldId id="407" r:id="rId17"/>
    <p:sldId id="410" r:id="rId18"/>
    <p:sldId id="408" r:id="rId19"/>
    <p:sldId id="409" r:id="rId20"/>
    <p:sldId id="415" r:id="rId21"/>
    <p:sldId id="397" r:id="rId22"/>
    <p:sldId id="398" r:id="rId23"/>
    <p:sldId id="414" r:id="rId24"/>
    <p:sldId id="413" r:id="rId25"/>
    <p:sldId id="416" r:id="rId26"/>
    <p:sldId id="412" r:id="rId27"/>
    <p:sldId id="273" r:id="rId28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BF"/>
    <a:srgbClr val="005B79"/>
    <a:srgbClr val="AAB315"/>
    <a:srgbClr val="3AA0DB"/>
    <a:srgbClr val="004961"/>
    <a:srgbClr val="F2C400"/>
    <a:srgbClr val="FFCC00"/>
    <a:srgbClr val="C8DAE0"/>
    <a:srgbClr val="7095A9"/>
    <a:srgbClr val="001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2" autoAdjust="0"/>
    <p:restoredTop sz="94697" autoAdjust="0"/>
  </p:normalViewPr>
  <p:slideViewPr>
    <p:cSldViewPr>
      <p:cViewPr varScale="1">
        <p:scale>
          <a:sx n="109" d="100"/>
          <a:sy n="109" d="100"/>
        </p:scale>
        <p:origin x="1764" y="102"/>
      </p:cViewPr>
      <p:guideLst>
        <p:guide orient="horz" pos="2160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420"/>
    </p:cViewPr>
  </p:sorterViewPr>
  <p:notesViewPr>
    <p:cSldViewPr>
      <p:cViewPr varScale="1">
        <p:scale>
          <a:sx n="115" d="100"/>
          <a:sy n="115" d="100"/>
        </p:scale>
        <p:origin x="18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76363" cy="51173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9" y="1"/>
            <a:ext cx="3076363" cy="51173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DBC7C2A-0B77-4712-8061-0061176F3312}" type="datetimeFigureOut">
              <a:rPr lang="de-DE" smtClean="0"/>
              <a:t>21.10.2022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721108"/>
            <a:ext cx="3076363" cy="5117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9" y="9721108"/>
            <a:ext cx="3076363" cy="5117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CCA78B3-BF86-424C-BD6D-0A84B347684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55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2000" y="1411200"/>
            <a:ext cx="8064000" cy="6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einer Präsentation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2394000"/>
            <a:ext cx="5753675" cy="3150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03" y="5589240"/>
            <a:ext cx="564977" cy="99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7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612000" y="1411200"/>
            <a:ext cx="7740000" cy="532655"/>
          </a:xfrm>
          <a:prstGeom prst="rect">
            <a:avLst/>
          </a:prstGeom>
          <a:solidFill>
            <a:srgbClr val="005B79"/>
          </a:solidFill>
        </p:spPr>
        <p:txBody>
          <a:bodyPr lIns="0" tIns="0" rIns="0" bIns="0" anchor="ctr"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060848"/>
            <a:ext cx="7740000" cy="38251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Textinhalt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Th. Lahme Fst.2.1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5E95BACF-F4A6-42AA-822D-1F3724DCD28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8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67" y="5626801"/>
            <a:ext cx="555013" cy="97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64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XX.03.2019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Th. Lahme Fst.2.1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0451-0D0E-4429-BA68-94AF1301E1D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75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Alternative)">
    <p:bg>
      <p:bgPr>
        <a:solidFill>
          <a:srgbClr val="C8D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5626800"/>
            <a:ext cx="571547" cy="972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 userDrawn="1"/>
        </p:nvSpPr>
        <p:spPr>
          <a:xfrm>
            <a:off x="612000" y="1411200"/>
            <a:ext cx="8064000" cy="648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einer Präsentation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394000"/>
            <a:ext cx="5753675" cy="3150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41078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(Alternative)">
    <p:bg>
      <p:bgPr>
        <a:solidFill>
          <a:srgbClr val="C8D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9552" y="6451200"/>
            <a:ext cx="5698977" cy="1461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4F6D8A-935C-4019-B77D-5A5869025CEC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80312" y="6451200"/>
            <a:ext cx="720080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4DDDC6-98DD-4667-8439-DA71CF6DE1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612000" y="1411200"/>
            <a:ext cx="7740000" cy="5326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060848"/>
            <a:ext cx="7740000" cy="38251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Textinhalt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5626800"/>
            <a:ext cx="571547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2000" y="1411200"/>
            <a:ext cx="8064000" cy="6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einer Präsentation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2394000"/>
            <a:ext cx="5753675" cy="3150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 flipH="1">
            <a:off x="8404735" y="5907600"/>
            <a:ext cx="4956" cy="69120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05" y="5902362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626801"/>
            <a:ext cx="66675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626800"/>
            <a:ext cx="666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20" y="5760943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43" y="5761963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760942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21" y="5862950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05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612000" y="1411200"/>
            <a:ext cx="7740000" cy="532655"/>
          </a:xfrm>
          <a:prstGeom prst="rect">
            <a:avLst/>
          </a:prstGeom>
          <a:solidFill>
            <a:srgbClr val="005B79"/>
          </a:solidFill>
        </p:spPr>
        <p:txBody>
          <a:bodyPr lIns="0" tIns="0" rIns="0" bIns="0" anchor="ctr"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060848"/>
            <a:ext cx="7740000" cy="38251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Textinhalt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 flipH="1">
            <a:off x="8404735" y="5907600"/>
            <a:ext cx="4956" cy="69120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05" y="5902362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626801"/>
            <a:ext cx="66675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626800"/>
            <a:ext cx="666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20" y="5760943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43" y="5761963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760942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21" y="5862950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8A2759-B74C-401C-AF72-F2CF8DA0BBA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21.10.2022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Th. Lahme Fst.2.1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5E95BACF-F4A6-42AA-822D-1F3724DCD2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2000" y="1411200"/>
            <a:ext cx="8064000" cy="6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8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einer Präsentation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2394000"/>
            <a:ext cx="5753675" cy="3150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 flipH="1">
            <a:off x="8404735" y="5907600"/>
            <a:ext cx="4956" cy="69120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05" y="5902362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626801"/>
            <a:ext cx="66675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626800"/>
            <a:ext cx="666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20" y="5760943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43" y="5761963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760942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21" y="5862950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43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612000" y="1411200"/>
            <a:ext cx="7740000" cy="532655"/>
          </a:xfrm>
          <a:prstGeom prst="rect">
            <a:avLst/>
          </a:prstGeom>
          <a:solidFill>
            <a:srgbClr val="005B79"/>
          </a:solidFill>
        </p:spPr>
        <p:txBody>
          <a:bodyPr lIns="0" tIns="0" rIns="0" bIns="0" anchor="ctr"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060848"/>
            <a:ext cx="7740000" cy="38251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300" b="1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Textinhalt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 flipH="1">
            <a:off x="8404735" y="5907600"/>
            <a:ext cx="4956" cy="691200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05" y="5902362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626801"/>
            <a:ext cx="66675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626800"/>
            <a:ext cx="666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20" y="5760943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43" y="5761963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760942"/>
            <a:ext cx="6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21" y="5862950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BE6DAE-58FB-411C-920B-4F30FC2039C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Th. Lahme Fst.2.1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5E95BACF-F4A6-42AA-822D-1F3724DCD2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8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heme" Target="../theme/theme2.xml"/><Relationship Id="rId7" Type="http://schemas.openxmlformats.org/officeDocument/2006/relationships/image" Target="file:///K:\Templates\MSOffice\Logodateien\stadtlogo_A4.jpg" TargetMode="Externa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Picture 2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248400"/>
            <a:ext cx="2383536" cy="5163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hteck 2"/>
          <p:cNvSpPr/>
          <p:nvPr userDrawn="1"/>
        </p:nvSpPr>
        <p:spPr>
          <a:xfrm>
            <a:off x="6660232" y="764704"/>
            <a:ext cx="21316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5B79"/>
                </a:solidFill>
              </a:rPr>
              <a:t>Feuerwehr</a:t>
            </a:r>
            <a:endParaRPr lang="de-DE" sz="11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3C9A5-11AF-4DF4-A642-9B139F839387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Th. Lahme Fst.2.1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BACF-F4A6-42AA-822D-1F3724DCD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5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5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8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6450" cy="1152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78" y="248153"/>
            <a:ext cx="2368731" cy="51494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1" y="248400"/>
            <a:ext cx="1758758" cy="82765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20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248400"/>
            <a:ext cx="2383536" cy="5163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hteck 2"/>
          <p:cNvSpPr/>
          <p:nvPr userDrawn="1"/>
        </p:nvSpPr>
        <p:spPr>
          <a:xfrm>
            <a:off x="6660232" y="764704"/>
            <a:ext cx="21316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5B79"/>
                </a:solidFill>
              </a:rPr>
              <a:t>Feuerwehr</a:t>
            </a:r>
            <a:endParaRPr lang="de-DE" sz="1100" dirty="0">
              <a:solidFill>
                <a:prstClr val="white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F35A4-EB76-478E-9ED6-7E290DBA5A4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21.10.2022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 smtClean="0"/>
          </a:p>
          <a:p>
            <a:r>
              <a:rPr lang="de-DE" dirty="0" smtClean="0"/>
              <a:t>Th. Lahme Fst.2.1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BACF-F4A6-42AA-822D-1F3724DCD2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5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8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5B79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248400"/>
            <a:ext cx="2383536" cy="5163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hteck 2"/>
          <p:cNvSpPr/>
          <p:nvPr userDrawn="1"/>
        </p:nvSpPr>
        <p:spPr>
          <a:xfrm>
            <a:off x="6660232" y="764704"/>
            <a:ext cx="21316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5B79"/>
                </a:solidFill>
              </a:rPr>
              <a:t>Feuerwehr</a:t>
            </a:r>
            <a:endParaRPr lang="de-DE" sz="1100" dirty="0">
              <a:solidFill>
                <a:prstClr val="white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F8DAF-0EDB-4E3E-BFA2-F0510B7850F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 smtClean="0"/>
          </a:p>
          <a:p>
            <a:r>
              <a:rPr lang="de-DE" dirty="0" smtClean="0"/>
              <a:t>Th. Lahme Fst.2.1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BACF-F4A6-42AA-822D-1F3724DCD2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8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reimerr@stadt-muenster.de" TargetMode="External"/><Relationship Id="rId2" Type="http://schemas.openxmlformats.org/officeDocument/2006/relationships/hyperlink" Target="mailto:lahmet@stadt-muenster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us-admin@stadt-muenster.d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8" y="1988840"/>
            <a:ext cx="7098803" cy="39115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1564409"/>
            <a:ext cx="7772400" cy="1470025"/>
          </a:xfrm>
        </p:spPr>
        <p:txBody>
          <a:bodyPr/>
          <a:lstStyle/>
          <a:p>
            <a:r>
              <a:rPr lang="de-DE" dirty="0"/>
              <a:t>Bedienung und Einführung  CEUS Einsatzunterstützung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Th. Lahme Fst.2.1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B2970451-0D0E-4429-BA68-94AF1301E1D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9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5" y="2060849"/>
            <a:ext cx="2483855" cy="3574328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Anwendung CEUS-FW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605954" y="2276873"/>
            <a:ext cx="2483855" cy="388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2060847"/>
            <a:ext cx="2483856" cy="357432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6553201" y="3568284"/>
            <a:ext cx="1115144" cy="580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605954" y="5101488"/>
            <a:ext cx="357262" cy="495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2715758" y="5120510"/>
            <a:ext cx="357262" cy="495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698969" y="4732156"/>
            <a:ext cx="37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590800" y="2792752"/>
            <a:ext cx="37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05954" y="4732156"/>
            <a:ext cx="37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696146" y="3780770"/>
            <a:ext cx="37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3275856" y="2048905"/>
            <a:ext cx="2310485" cy="3586272"/>
          </a:xfrm>
          <a:prstGeom prst="roundRect">
            <a:avLst/>
          </a:prstGeom>
          <a:solidFill>
            <a:srgbClr val="AAB315"/>
          </a:solidFill>
          <a:ln>
            <a:solidFill>
              <a:srgbClr val="AAB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u="sng" dirty="0"/>
              <a:t>Fotofunktion:</a:t>
            </a:r>
          </a:p>
          <a:p>
            <a:pPr algn="ctr"/>
            <a:endParaRPr lang="de-DE" sz="1200" dirty="0"/>
          </a:p>
          <a:p>
            <a:r>
              <a:rPr lang="de-DE" sz="1200" dirty="0"/>
              <a:t>Innerhalb eines Einsatzes können Bilder zur Dokumentation erfasst werden. </a:t>
            </a:r>
          </a:p>
          <a:p>
            <a:r>
              <a:rPr lang="de-DE" sz="1200" dirty="0"/>
              <a:t>Die Bilder werden im Einsatzleitsystem hinterlegt.</a:t>
            </a:r>
          </a:p>
          <a:p>
            <a:endParaRPr lang="de-DE" sz="1200" dirty="0"/>
          </a:p>
          <a:p>
            <a:pPr algn="ctr"/>
            <a:r>
              <a:rPr lang="de-DE" sz="1200" u="sng" dirty="0"/>
              <a:t>Ab dem Quartal 4/2023 zusätzlich in </a:t>
            </a:r>
            <a:r>
              <a:rPr lang="de-DE" sz="1200" u="sng" dirty="0" err="1"/>
              <a:t>Cevas</a:t>
            </a:r>
            <a:r>
              <a:rPr lang="de-DE" sz="1200" u="sng" dirty="0"/>
              <a:t>-FW zu dem jeweiligen Einsatz.</a:t>
            </a:r>
          </a:p>
          <a:p>
            <a:pPr algn="ctr"/>
            <a:endParaRPr lang="de-DE" sz="1200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 flipH="1">
            <a:off x="2721386" y="2084394"/>
            <a:ext cx="243465" cy="192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5" y="2060849"/>
            <a:ext cx="2483855" cy="3574328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Anwendung CEUS-FW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605954" y="2276873"/>
            <a:ext cx="2483855" cy="388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2060847"/>
            <a:ext cx="2483856" cy="357432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6553201" y="3568284"/>
            <a:ext cx="1115144" cy="580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605954" y="5101488"/>
            <a:ext cx="357262" cy="495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2715758" y="5120510"/>
            <a:ext cx="357262" cy="495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698969" y="4732156"/>
            <a:ext cx="37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590800" y="2792752"/>
            <a:ext cx="37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05954" y="4732156"/>
            <a:ext cx="37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696146" y="3780770"/>
            <a:ext cx="37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3275856" y="1943855"/>
            <a:ext cx="2310485" cy="4412495"/>
          </a:xfrm>
          <a:prstGeom prst="roundRect">
            <a:avLst/>
          </a:prstGeom>
          <a:solidFill>
            <a:srgbClr val="AAB315"/>
          </a:solidFill>
          <a:ln>
            <a:solidFill>
              <a:srgbClr val="AAB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  <a:p>
            <a:pPr algn="ctr"/>
            <a:r>
              <a:rPr lang="de-DE" sz="1200" b="1" u="sng" dirty="0"/>
              <a:t>Funktionsweise:</a:t>
            </a:r>
          </a:p>
          <a:p>
            <a:pPr algn="ctr"/>
            <a:endParaRPr lang="de-DE" sz="1200" dirty="0"/>
          </a:p>
          <a:p>
            <a:r>
              <a:rPr lang="de-DE" sz="1200" dirty="0"/>
              <a:t>1. Kamerasymbol drücken (Die iPad Kamera Bedienung wir geöffnet)</a:t>
            </a:r>
          </a:p>
          <a:p>
            <a:pPr marL="228600" indent="-228600">
              <a:buAutoNum type="arabicPeriod"/>
            </a:pPr>
            <a:endParaRPr lang="de-DE" sz="800" dirty="0"/>
          </a:p>
          <a:p>
            <a:r>
              <a:rPr lang="de-DE" sz="1200" dirty="0"/>
              <a:t>2. Datei wird erzeugt mit Datum / Einsatznummer / Einsatzmittel </a:t>
            </a:r>
            <a:r>
              <a:rPr lang="de-DE" sz="1000" u="sng" dirty="0"/>
              <a:t>(Papierkorbsymbol ermöglicht eine Datei vor dem Versand zu löschen)</a:t>
            </a:r>
          </a:p>
          <a:p>
            <a:endParaRPr lang="de-DE" sz="800" dirty="0"/>
          </a:p>
          <a:p>
            <a:r>
              <a:rPr lang="de-DE" sz="1200" dirty="0"/>
              <a:t>3. Durch Anwahl die Datei auswählen und mit dem Symbol unter Punkt 3 versenden.</a:t>
            </a:r>
          </a:p>
          <a:p>
            <a:endParaRPr lang="de-DE" sz="800" dirty="0"/>
          </a:p>
          <a:p>
            <a:r>
              <a:rPr lang="de-DE" sz="1200" dirty="0"/>
              <a:t>4. Rückmeldung mit OK bestätigen, dass die Datei erfolgreich versandt wurde.</a:t>
            </a:r>
          </a:p>
          <a:p>
            <a:endParaRPr lang="de-DE" sz="800" u="sng" dirty="0"/>
          </a:p>
          <a:p>
            <a:r>
              <a:rPr lang="de-DE" sz="1000" u="sng" dirty="0"/>
              <a:t>Alle  Bilder werden nach dem Versand auf dem iPad gelöscht. Der Dateiname bleibt vorhanden.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4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4" y="2060848"/>
            <a:ext cx="2652091" cy="38164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64" y="2060848"/>
            <a:ext cx="2652091" cy="3816424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Anwendung CEUS-FW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846273" y="2348881"/>
            <a:ext cx="1205447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1021335" y="3449491"/>
            <a:ext cx="391503" cy="4753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5868144" y="2309282"/>
            <a:ext cx="1296144" cy="1623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3491880" y="2132856"/>
            <a:ext cx="2016224" cy="3744416"/>
          </a:xfrm>
          <a:prstGeom prst="roundRect">
            <a:avLst/>
          </a:prstGeom>
          <a:solidFill>
            <a:srgbClr val="005B79"/>
          </a:solidFill>
          <a:ln>
            <a:solidFill>
              <a:srgbClr val="005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u="sng" dirty="0"/>
              <a:t>WMS-Dienste:</a:t>
            </a:r>
          </a:p>
          <a:p>
            <a:pPr algn="ctr"/>
            <a:endParaRPr lang="de-DE" sz="1200" dirty="0"/>
          </a:p>
          <a:p>
            <a:pPr marL="171450" indent="-171450">
              <a:buFontTx/>
              <a:buChar char="-"/>
            </a:pPr>
            <a:r>
              <a:rPr lang="de-DE" sz="1200" dirty="0"/>
              <a:t>WMS-Dienste können übersetzen der Haken Ein- und Ausgeschaltet werden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Die Dienste werden vom Katasteramt-Münster gestellt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Alle Dienste sind frei konfigurierbar und können im Betrieb angepasst werden</a:t>
            </a:r>
          </a:p>
          <a:p>
            <a:pPr marL="171450" indent="-171450">
              <a:buFontTx/>
              <a:buChar char="-"/>
            </a:pPr>
            <a:endParaRPr lang="de-DE" sz="1200" dirty="0"/>
          </a:p>
          <a:p>
            <a:pPr algn="ctr"/>
            <a:r>
              <a:rPr lang="de-DE" sz="1200" b="1" u="sng" dirty="0"/>
              <a:t>Die Karte kann mit zwei Fingern gezoomt werden, (siehe Piktogramm)!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58973" y="6026805"/>
            <a:ext cx="2718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u="sng" dirty="0"/>
              <a:t>WMS = </a:t>
            </a:r>
            <a:r>
              <a:rPr lang="de-DE" sz="1200" b="1" i="1" u="sng" dirty="0" err="1"/>
              <a:t>WebMapServer</a:t>
            </a:r>
            <a:endParaRPr lang="de-DE" sz="1200" b="1" i="1" u="sng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44406"/>
            <a:ext cx="1302544" cy="162599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 flipH="1">
            <a:off x="2699792" y="2120512"/>
            <a:ext cx="216024" cy="1887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982193D-0743-42B4-1FA8-2C4F44F42E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7" t="696" r="34083" b="696"/>
          <a:stretch/>
        </p:blipFill>
        <p:spPr>
          <a:xfrm flipH="1">
            <a:off x="7055854" y="4347926"/>
            <a:ext cx="1296145" cy="15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9" y="2049950"/>
            <a:ext cx="2859822" cy="4115354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err="1"/>
              <a:t>App´s</a:t>
            </a:r>
            <a:r>
              <a:rPr lang="de-DE" dirty="0"/>
              <a:t> Einsatzunterstützung (Crash Recovery)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sp>
        <p:nvSpPr>
          <p:cNvPr id="8" name="Abgerundetes Rechteck 7"/>
          <p:cNvSpPr/>
          <p:nvPr/>
        </p:nvSpPr>
        <p:spPr>
          <a:xfrm>
            <a:off x="3851920" y="2132856"/>
            <a:ext cx="4248472" cy="3960440"/>
          </a:xfrm>
          <a:prstGeom prst="roundRect">
            <a:avLst/>
          </a:prstGeom>
          <a:solidFill>
            <a:srgbClr val="AAB315"/>
          </a:solidFill>
          <a:ln>
            <a:solidFill>
              <a:srgbClr val="AAB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u="sng" dirty="0"/>
              <a:t>Crash Recovery:</a:t>
            </a:r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Nach Prüfung verschiedenster Systeme wurde sich für das oben genannte System entschieden.  </a:t>
            </a:r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Crash Recovery liefert im TH-Einsatz verschiedenste Informationen z.B. zu verbauten Sicherheitseinrichtungen, Batterien usw.</a:t>
            </a:r>
          </a:p>
          <a:p>
            <a:pPr algn="ctr"/>
            <a:endParaRPr lang="de-DE" sz="1200" dirty="0"/>
          </a:p>
          <a:p>
            <a:pPr algn="ctr"/>
            <a:r>
              <a:rPr lang="de-DE" sz="1200" b="1" u="sng" dirty="0"/>
              <a:t>Das System beinhaltet Informationen zu:</a:t>
            </a:r>
          </a:p>
          <a:p>
            <a:pPr algn="ctr"/>
            <a:endParaRPr lang="de-DE" sz="1200" b="1" u="sng" dirty="0"/>
          </a:p>
          <a:p>
            <a:pPr marL="171450" indent="-171450">
              <a:buFontTx/>
              <a:buChar char="-"/>
            </a:pPr>
            <a:r>
              <a:rPr lang="de-DE" sz="1200" dirty="0" err="1"/>
              <a:t>PKW´s</a:t>
            </a:r>
            <a:endParaRPr lang="de-DE" sz="1200" dirty="0"/>
          </a:p>
          <a:p>
            <a:pPr marL="171450" indent="-171450">
              <a:buFontTx/>
              <a:buChar char="-"/>
            </a:pPr>
            <a:r>
              <a:rPr lang="de-DE" sz="1200" dirty="0" err="1"/>
              <a:t>LKW`s</a:t>
            </a:r>
            <a:endParaRPr lang="de-DE" sz="1200" dirty="0"/>
          </a:p>
          <a:p>
            <a:pPr marL="171450" indent="-171450">
              <a:buFontTx/>
              <a:buChar char="-"/>
            </a:pPr>
            <a:r>
              <a:rPr lang="de-DE" sz="1200" dirty="0"/>
              <a:t>Landwirtschaftlichen-Fahrzeugen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Kommunalfahrzeugen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Booten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Baumschienen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etc.</a:t>
            </a:r>
          </a:p>
          <a:p>
            <a:pPr algn="ctr"/>
            <a:endParaRPr lang="de-DE" sz="1200" dirty="0"/>
          </a:p>
          <a:p>
            <a:pPr algn="ctr"/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564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4" y="2060848"/>
            <a:ext cx="2627873" cy="378157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2060848"/>
            <a:ext cx="2627872" cy="3781572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err="1"/>
              <a:t>App´s</a:t>
            </a:r>
            <a:r>
              <a:rPr lang="de-DE" dirty="0"/>
              <a:t> Einsatzunterstützung (Einsatzleiterwiki / IGS-</a:t>
            </a:r>
            <a:r>
              <a:rPr lang="de-DE" dirty="0" err="1"/>
              <a:t>Fire</a:t>
            </a:r>
            <a:r>
              <a:rPr lang="de-DE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3347864" y="2060848"/>
            <a:ext cx="2304256" cy="4176464"/>
          </a:xfrm>
          <a:prstGeom prst="roundRect">
            <a:avLst/>
          </a:prstGeom>
          <a:solidFill>
            <a:srgbClr val="005B79"/>
          </a:solidFill>
          <a:ln>
            <a:solidFill>
              <a:srgbClr val="005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u="sng" dirty="0"/>
              <a:t>Einsatzleiterwiki:</a:t>
            </a:r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Dieses App soll zur kurzen Informationsgewinnung für nicht alltägliches Feuerwehrwissen dienen.</a:t>
            </a:r>
          </a:p>
          <a:p>
            <a:pPr algn="ctr"/>
            <a:endParaRPr lang="de-DE" sz="1200" dirty="0"/>
          </a:p>
          <a:p>
            <a:pPr algn="ctr"/>
            <a:r>
              <a:rPr lang="de-DE" sz="1200" b="1" u="sng" dirty="0"/>
              <a:t>IGS-</a:t>
            </a:r>
            <a:r>
              <a:rPr lang="de-DE" sz="1200" b="1" u="sng" dirty="0" err="1"/>
              <a:t>Fire</a:t>
            </a:r>
            <a:r>
              <a:rPr lang="de-DE" sz="1200" b="1" u="sng" dirty="0"/>
              <a:t>:</a:t>
            </a:r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Dieses App wird dem Einsatzdienst zur schnellen Gefahrgutinformationsgewinnung zu Verfügung gestellt.</a:t>
            </a:r>
          </a:p>
          <a:p>
            <a:pPr algn="ctr"/>
            <a:endParaRPr lang="de-DE" sz="1200" dirty="0"/>
          </a:p>
          <a:p>
            <a:pPr algn="ctr"/>
            <a:r>
              <a:rPr lang="de-DE" sz="1000" u="sng" dirty="0"/>
              <a:t>Tiefere Stoffinformationen können über den ELW-B oder der Leitstelle Münster ermittelt werden </a:t>
            </a:r>
          </a:p>
          <a:p>
            <a:pPr algn="ctr"/>
            <a:endParaRPr lang="de-DE" sz="1200" dirty="0"/>
          </a:p>
          <a:p>
            <a:pPr algn="ctr"/>
            <a:endParaRPr lang="de-DE" sz="12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 flipH="1">
            <a:off x="5724128" y="2060848"/>
            <a:ext cx="504055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 flipH="1">
            <a:off x="855622" y="2103732"/>
            <a:ext cx="548026" cy="17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8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3" y="2060848"/>
            <a:ext cx="2852250" cy="4104456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err="1"/>
              <a:t>App´s</a:t>
            </a:r>
            <a:r>
              <a:rPr lang="de-DE" dirty="0"/>
              <a:t> Einsatzunterstützung (</a:t>
            </a:r>
            <a:r>
              <a:rPr lang="de-DE" dirty="0" err="1"/>
              <a:t>Nebo</a:t>
            </a:r>
            <a:r>
              <a:rPr lang="de-DE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572623" y="2060849"/>
            <a:ext cx="2919257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3260635" y="2996953"/>
            <a:ext cx="1167349" cy="2160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923928" y="1957815"/>
            <a:ext cx="4584796" cy="3456384"/>
          </a:xfrm>
          <a:prstGeom prst="roundRect">
            <a:avLst/>
          </a:prstGeom>
          <a:solidFill>
            <a:srgbClr val="AAB315"/>
          </a:solidFill>
          <a:ln>
            <a:solidFill>
              <a:srgbClr val="AAB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u="sng" dirty="0" err="1"/>
              <a:t>Nebo</a:t>
            </a:r>
            <a:r>
              <a:rPr lang="de-DE" sz="1200" b="1" u="sng" dirty="0"/>
              <a:t>:</a:t>
            </a:r>
          </a:p>
          <a:p>
            <a:pPr algn="ctr"/>
            <a:endParaRPr lang="de-DE" sz="1200" dirty="0"/>
          </a:p>
          <a:p>
            <a:pPr algn="ctr"/>
            <a:r>
              <a:rPr lang="de-DE" sz="1200" dirty="0" err="1"/>
              <a:t>Nebo</a:t>
            </a:r>
            <a:r>
              <a:rPr lang="de-DE" sz="1200" dirty="0"/>
              <a:t> dient auf dem iPad als Notiz-Funktion im Einsatz.</a:t>
            </a:r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Man kann Notizen sowohl einfach mit einem Finger verfassen. Des weiteren ist das Schreiben mit dem Apple-Pencil möglich.</a:t>
            </a:r>
          </a:p>
          <a:p>
            <a:pPr algn="ctr"/>
            <a:endParaRPr lang="de-DE" sz="1200" dirty="0"/>
          </a:p>
          <a:p>
            <a:pPr algn="ctr"/>
            <a:r>
              <a:rPr lang="de-DE" sz="1200" u="sng" dirty="0"/>
              <a:t>Der Apple-</a:t>
            </a:r>
            <a:r>
              <a:rPr lang="de-DE" sz="1200" u="sng" dirty="0" err="1"/>
              <a:t>Pencil</a:t>
            </a:r>
            <a:r>
              <a:rPr lang="de-DE" sz="1200" u="sng" dirty="0"/>
              <a:t> </a:t>
            </a:r>
            <a:r>
              <a:rPr lang="de-DE" sz="1200" u="sng" dirty="0" smtClean="0"/>
              <a:t>ist </a:t>
            </a:r>
            <a:r>
              <a:rPr lang="de-DE" sz="1200" u="sng" dirty="0"/>
              <a:t>nur auf dem 00-A-Dienst-1 / 00-B-Dienst-1 / 1/2/3-C-Dienst-1 vorhanden.</a:t>
            </a:r>
          </a:p>
        </p:txBody>
      </p:sp>
    </p:spTree>
    <p:extLst>
      <p:ext uri="{BB962C8B-B14F-4D97-AF65-F5344CB8AC3E}">
        <p14:creationId xmlns:p14="http://schemas.microsoft.com/office/powerpoint/2010/main" val="28167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7" y="2060848"/>
            <a:ext cx="3000376" cy="4295502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err="1"/>
              <a:t>App´s</a:t>
            </a:r>
            <a:r>
              <a:rPr lang="de-DE" dirty="0"/>
              <a:t> Einsatzunterstützung (</a:t>
            </a:r>
            <a:r>
              <a:rPr lang="de-DE" dirty="0" err="1"/>
              <a:t>App`s</a:t>
            </a:r>
            <a:r>
              <a:rPr lang="de-DE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971600" y="2276873"/>
            <a:ext cx="2304256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Flussdiagramm: Alternativer Prozess 10">
            <a:extLst>
              <a:ext uri="{FF2B5EF4-FFF2-40B4-BE49-F238E27FC236}">
                <a16:creationId xmlns:a16="http://schemas.microsoft.com/office/drawing/2014/main" id="{0A3988F4-4669-4B4D-B9F2-6F18AE1341F0}"/>
              </a:ext>
            </a:extLst>
          </p:cNvPr>
          <p:cNvSpPr/>
          <p:nvPr/>
        </p:nvSpPr>
        <p:spPr>
          <a:xfrm>
            <a:off x="3995936" y="2037152"/>
            <a:ext cx="4248472" cy="4272168"/>
          </a:xfrm>
          <a:prstGeom prst="flowChartAlternateProcess">
            <a:avLst/>
          </a:prstGeom>
          <a:solidFill>
            <a:srgbClr val="00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1400" b="1" u="sng" dirty="0" err="1"/>
              <a:t>App´s</a:t>
            </a:r>
            <a:r>
              <a:rPr lang="de-DE" sz="1400" b="1" u="sng" dirty="0"/>
              <a:t>:</a:t>
            </a:r>
          </a:p>
          <a:p>
            <a:pPr lvl="1"/>
            <a:endParaRPr lang="de-DE" sz="1400" u="sng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NINA:</a:t>
            </a:r>
            <a:r>
              <a:rPr lang="de-DE" sz="1200" dirty="0"/>
              <a:t> </a:t>
            </a:r>
            <a:r>
              <a:rPr lang="de-DE" sz="1200" dirty="0" err="1"/>
              <a:t>BundesWarnApp</a:t>
            </a:r>
            <a:endParaRPr lang="de-DE" sz="1200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 err="1"/>
              <a:t>GoMap</a:t>
            </a:r>
            <a:r>
              <a:rPr lang="de-DE" sz="1200" b="1" u="sng" dirty="0"/>
              <a:t>:</a:t>
            </a:r>
            <a:r>
              <a:rPr lang="de-DE" sz="1200" dirty="0"/>
              <a:t> Luftbilder in OSM Prinzip 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 err="1"/>
              <a:t>Windy</a:t>
            </a:r>
            <a:r>
              <a:rPr lang="de-DE" sz="1200" b="1" u="sng" dirty="0"/>
              <a:t>:</a:t>
            </a:r>
            <a:r>
              <a:rPr lang="de-DE" sz="1200" dirty="0"/>
              <a:t> Anzeige von Windgeschwindigkeiten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Antenne Münster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IGS-</a:t>
            </a:r>
            <a:r>
              <a:rPr lang="de-DE" sz="1200" b="1" u="sng" dirty="0" err="1"/>
              <a:t>Fire</a:t>
            </a:r>
            <a:endParaRPr lang="de-DE" sz="1200" b="1" u="sng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GSA</a:t>
            </a:r>
            <a:r>
              <a:rPr lang="de-DE" sz="1200" dirty="0"/>
              <a:t> Bundesgefahrstoffdatenbank (Demo)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Regenradar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 err="1"/>
              <a:t>Miradore</a:t>
            </a:r>
            <a:r>
              <a:rPr lang="de-DE" sz="1200" b="1" u="sng" dirty="0"/>
              <a:t>:</a:t>
            </a:r>
            <a:r>
              <a:rPr lang="de-DE" sz="1200" dirty="0"/>
              <a:t> Client (Fernveraltungssystem)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 err="1"/>
              <a:t>Shearwater</a:t>
            </a:r>
            <a:r>
              <a:rPr lang="de-DE" sz="1200" b="1" u="sng" dirty="0"/>
              <a:t>:</a:t>
            </a:r>
            <a:r>
              <a:rPr lang="de-DE" sz="1200" dirty="0"/>
              <a:t> Cloud (Nur 2-Gw-Tauch-1)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BOS Funk:</a:t>
            </a:r>
            <a:r>
              <a:rPr lang="de-DE" sz="1200" b="1" dirty="0"/>
              <a:t> </a:t>
            </a:r>
            <a:r>
              <a:rPr lang="de-DE" sz="1200" dirty="0"/>
              <a:t>Deutschland (Führungsdienst)</a:t>
            </a:r>
          </a:p>
          <a:p>
            <a:pPr lvl="1"/>
            <a:endParaRPr lang="de-DE" sz="1200" dirty="0"/>
          </a:p>
          <a:p>
            <a:pPr lvl="1"/>
            <a:endParaRPr lang="de-DE" sz="1200" u="sng" dirty="0"/>
          </a:p>
          <a:p>
            <a:pPr lvl="1" algn="ctr"/>
            <a:r>
              <a:rPr lang="de-DE" sz="1200" b="1" i="1" u="sng" dirty="0"/>
              <a:t>Information</a:t>
            </a:r>
            <a:r>
              <a:rPr lang="de-DE" sz="1200" b="1" i="1" dirty="0"/>
              <a:t>: </a:t>
            </a:r>
            <a:r>
              <a:rPr lang="de-DE" sz="1200" b="1" i="1" dirty="0" err="1"/>
              <a:t>App´s</a:t>
            </a:r>
            <a:r>
              <a:rPr lang="de-DE" sz="1200" b="1" i="1" dirty="0"/>
              <a:t> können auf dem System durch die Fachstelle 2.1 variable angepasst werden. Bei Bedarf bitte die Fachstellen 2.1 oder 3.2 ansprechen.</a:t>
            </a:r>
            <a:endParaRPr lang="de-DE" sz="1200" b="1" i="1" u="sng" dirty="0"/>
          </a:p>
        </p:txBody>
      </p:sp>
    </p:spTree>
    <p:extLst>
      <p:ext uri="{BB962C8B-B14F-4D97-AF65-F5344CB8AC3E}">
        <p14:creationId xmlns:p14="http://schemas.microsoft.com/office/powerpoint/2010/main" val="36579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err="1"/>
              <a:t>App´s</a:t>
            </a:r>
            <a:r>
              <a:rPr lang="de-DE" dirty="0"/>
              <a:t> Einsatzunterstützung (</a:t>
            </a:r>
            <a:r>
              <a:rPr lang="de-DE" dirty="0" err="1"/>
              <a:t>App`s</a:t>
            </a:r>
            <a:r>
              <a:rPr lang="de-DE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971600" y="2276872"/>
            <a:ext cx="2664296" cy="3456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Flussdiagramm: Alternativer Prozess 10">
            <a:extLst>
              <a:ext uri="{FF2B5EF4-FFF2-40B4-BE49-F238E27FC236}">
                <a16:creationId xmlns:a16="http://schemas.microsoft.com/office/drawing/2014/main" id="{0A3988F4-4669-4B4D-B9F2-6F18AE1341F0}"/>
              </a:ext>
            </a:extLst>
          </p:cNvPr>
          <p:cNvSpPr/>
          <p:nvPr/>
        </p:nvSpPr>
        <p:spPr>
          <a:xfrm>
            <a:off x="3995936" y="2037152"/>
            <a:ext cx="4248472" cy="4272168"/>
          </a:xfrm>
          <a:prstGeom prst="flowChartAlternateProcess">
            <a:avLst/>
          </a:prstGeom>
          <a:solidFill>
            <a:srgbClr val="00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1400" b="1" u="sng" dirty="0" err="1" smtClean="0"/>
              <a:t>App´s</a:t>
            </a:r>
            <a:r>
              <a:rPr lang="de-DE" sz="1400" b="1" u="sng" dirty="0" smtClean="0"/>
              <a:t> in </a:t>
            </a:r>
            <a:r>
              <a:rPr lang="de-DE" sz="1400" b="1" u="sng" dirty="0" err="1" smtClean="0"/>
              <a:t>Plannung</a:t>
            </a:r>
            <a:r>
              <a:rPr lang="de-DE" sz="1400" b="1" u="sng" dirty="0" smtClean="0"/>
              <a:t>:</a:t>
            </a:r>
            <a:endParaRPr lang="de-DE" sz="1400" b="1" u="sng" dirty="0"/>
          </a:p>
          <a:p>
            <a:pPr lvl="1"/>
            <a:endParaRPr lang="de-DE" sz="12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 smtClean="0"/>
              <a:t>Euro Rescue:</a:t>
            </a:r>
            <a:r>
              <a:rPr lang="de-DE" sz="1200" dirty="0" smtClean="0"/>
              <a:t> Rettungskarten </a:t>
            </a:r>
            <a:endParaRPr lang="de-DE" sz="1200" dirty="0"/>
          </a:p>
          <a:p>
            <a:pPr lvl="1"/>
            <a:endParaRPr lang="de-DE" sz="1200" u="sng" dirty="0"/>
          </a:p>
          <a:p>
            <a:pPr lvl="1" algn="ctr"/>
            <a:r>
              <a:rPr lang="de-DE" sz="1200" b="1" i="1" u="sng" dirty="0" smtClean="0"/>
              <a:t>Information</a:t>
            </a:r>
            <a:r>
              <a:rPr lang="de-DE" sz="1200" b="1" i="1" dirty="0" smtClean="0"/>
              <a:t>: Euro Rescue wird als Alternative bei Fahrzeugen der BF und FF mir Rettungsätzen eingeführt. </a:t>
            </a:r>
            <a:r>
              <a:rPr lang="de-DE" sz="1200" b="1" i="1" dirty="0" err="1" smtClean="0"/>
              <a:t>CrashRecovery</a:t>
            </a:r>
            <a:r>
              <a:rPr lang="de-DE" sz="1200" b="1" i="1" dirty="0" smtClean="0"/>
              <a:t> wird vollumfänglich nur in bestimmten Einsatzmittel zur Verfügung gestellt .</a:t>
            </a:r>
            <a:endParaRPr lang="de-DE" sz="1200" b="1" i="1" u="sng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38" y="2566950"/>
            <a:ext cx="1476581" cy="133368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621360" y="399621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EuroRescue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672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kern="0" dirty="0">
                <a:solidFill>
                  <a:prstClr val="white"/>
                </a:solidFill>
                <a:latin typeface="Arial"/>
                <a:ea typeface="Times New Roman"/>
                <a:cs typeface="Times New Roman"/>
              </a:rPr>
              <a:t> Ansprechpartner / Service</a:t>
            </a:r>
            <a:endParaRPr lang="de-DE" sz="2000" kern="0" dirty="0">
              <a:solidFill>
                <a:prstClr val="white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Ansprechpartner: </a:t>
            </a:r>
            <a:r>
              <a:rPr lang="de-DE" dirty="0" err="1"/>
              <a:t>Celios</a:t>
            </a:r>
            <a:r>
              <a:rPr lang="de-DE" dirty="0"/>
              <a:t> </a:t>
            </a:r>
            <a:r>
              <a:rPr lang="de-DE" dirty="0" smtClean="0"/>
              <a:t>Administration </a:t>
            </a: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Thomas Lahme / 0251-492-8215 / </a:t>
            </a:r>
            <a:r>
              <a:rPr lang="de-DE" dirty="0">
                <a:hlinkClick r:id="rId2"/>
              </a:rPr>
              <a:t>lahmet@stadt-muenster.de</a:t>
            </a: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Ralf Kreimer / 0251-492-8214 / </a:t>
            </a:r>
            <a:r>
              <a:rPr lang="de-DE" dirty="0">
                <a:hlinkClick r:id="rId3"/>
              </a:rPr>
              <a:t>kreimerr@stadt-muenster.de</a:t>
            </a:r>
            <a:endParaRPr lang="de-DE" dirty="0"/>
          </a:p>
          <a:p>
            <a:pPr lvl="1"/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Email: </a:t>
            </a:r>
            <a:r>
              <a:rPr lang="de-DE" dirty="0">
                <a:hlinkClick r:id="rId4"/>
              </a:rPr>
              <a:t>ceus-admin@stadt-muenster.de</a:t>
            </a:r>
            <a:endParaRPr lang="de-DE" dirty="0"/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Büro: R343b Feuer- und Rettungswache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Für Verbesserungsvorschläge oder Änderungswünschen </a:t>
            </a:r>
            <a:r>
              <a:rPr lang="de-DE" dirty="0" err="1"/>
              <a:t>stehten</a:t>
            </a:r>
            <a:r>
              <a:rPr lang="de-DE" dirty="0"/>
              <a:t> die Fachstellen 2.1 und 3.2 gerne zur Verfügung. Anfragen bitte an die oben genannte Email-Adresse.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  Seite </a:t>
            </a:r>
            <a:fld id="{5E95BACF-F4A6-42AA-822D-1F3724DCD286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7135C73-9C2C-4811-9F83-1070BC816FAA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19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kern="0" dirty="0">
                <a:solidFill>
                  <a:prstClr val="white"/>
                </a:solidFill>
                <a:latin typeface="Arial"/>
                <a:ea typeface="Times New Roman"/>
                <a:cs typeface="Times New Roman"/>
              </a:rPr>
              <a:t> Allgemeines</a:t>
            </a:r>
            <a:endParaRPr lang="de-DE" sz="2000" kern="0" dirty="0">
              <a:solidFill>
                <a:prstClr val="white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sz="1300" b="1" u="sng" dirty="0"/>
              <a:t>Ausstattung für jedes Einsatzfahrzeug:</a:t>
            </a:r>
          </a:p>
          <a:p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Schutzfolie iPad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Schutzhülle für iPad Air oder iPad Pro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Tragegriff für Schutzhülle iPad (nur BF Führungsfahrzeuge / FF </a:t>
            </a:r>
            <a:r>
              <a:rPr lang="de-DE" b="0" dirty="0" err="1"/>
              <a:t>HLF´s</a:t>
            </a:r>
            <a:r>
              <a:rPr lang="de-DE" b="0" dirty="0"/>
              <a:t> / BF </a:t>
            </a:r>
            <a:r>
              <a:rPr lang="de-DE" b="0" dirty="0" err="1"/>
              <a:t>HLF´s</a:t>
            </a:r>
            <a:r>
              <a:rPr lang="de-DE" b="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iPad Pencil (nur BF Führungsfahrzeuge)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Ladeerhaltung in allen Großfahrzeugen der BF / FF und BF Führungsfahrzeugen</a:t>
            </a:r>
          </a:p>
          <a:p>
            <a:pPr lvl="1"/>
            <a:endParaRPr lang="de-DE" b="0" u="sng" dirty="0"/>
          </a:p>
          <a:p>
            <a:pPr lvl="1"/>
            <a:r>
              <a:rPr lang="de-DE" u="sng" dirty="0"/>
              <a:t>Wartung:</a:t>
            </a:r>
          </a:p>
          <a:p>
            <a:pPr lvl="1"/>
            <a:endParaRPr lang="de-DE" u="sng" dirty="0"/>
          </a:p>
          <a:p>
            <a:pPr marL="1485900" lvl="2" indent="-342900"/>
            <a:r>
              <a:rPr lang="de-DE" dirty="0"/>
              <a:t>Zu jedem 1. im Monat Update von Crash Recovery durchführen (Führungsfahrzeuge)</a:t>
            </a:r>
          </a:p>
          <a:p>
            <a:pPr marL="1485900" lvl="2" indent="-342900"/>
            <a:r>
              <a:rPr lang="de-DE" dirty="0"/>
              <a:t>IOS Updates nach Aufforderung über Rundmail durchführen (hierzu kann die WLAN-Funktion genutzt werden).</a:t>
            </a:r>
          </a:p>
          <a:p>
            <a:pPr marL="1485900" lvl="2" indent="-342900"/>
            <a:r>
              <a:rPr lang="de-DE" dirty="0"/>
              <a:t>APP Updates oder Neuerungen werden zentral auf die </a:t>
            </a:r>
            <a:r>
              <a:rPr lang="de-DE" dirty="0" err="1"/>
              <a:t>iPad´s</a:t>
            </a:r>
            <a:r>
              <a:rPr lang="de-DE" dirty="0"/>
              <a:t> eingespielt.</a:t>
            </a:r>
          </a:p>
          <a:p>
            <a:pPr marL="1485900" lvl="2" indent="-342900"/>
            <a:r>
              <a:rPr lang="de-DE" b="1" i="1" u="sng" dirty="0">
                <a:solidFill>
                  <a:srgbClr val="FF0000"/>
                </a:solidFill>
              </a:rPr>
              <a:t>Achtung: Die WLAN-Funktion muss immer abgeschaltet sein, um einen Betrieb der CEUS-Applikation zu gewährleisten. (Das WLAN bitte nur kurzeitig für Updates nutzen)</a:t>
            </a:r>
          </a:p>
          <a:p>
            <a:pPr marL="1485900" lvl="2" indent="-342900"/>
            <a:endParaRPr lang="de-DE" dirty="0"/>
          </a:p>
          <a:p>
            <a:pPr marL="1485900" lvl="2" indent="-342900"/>
            <a:endParaRPr lang="de-DE" dirty="0"/>
          </a:p>
          <a:p>
            <a:pPr marL="1485900" lvl="2" indent="-34290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  Seite </a:t>
            </a:r>
            <a:fld id="{5E95BACF-F4A6-42AA-822D-1F3724DCD286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7135C73-9C2C-4811-9F83-1070BC816FAA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82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Anwendung </a:t>
            </a:r>
            <a:r>
              <a:rPr lang="de-DE" dirty="0"/>
              <a:t>CEUS_FW 			Seite </a:t>
            </a:r>
            <a:r>
              <a:rPr lang="de-DE" dirty="0" smtClean="0"/>
              <a:t>03-12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App´s</a:t>
            </a:r>
            <a:r>
              <a:rPr lang="de-DE" dirty="0"/>
              <a:t> Einsatzunterstützung 			Seite </a:t>
            </a:r>
            <a:r>
              <a:rPr lang="de-DE" dirty="0" smtClean="0"/>
              <a:t>13-16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Ansprechpartner / Service 			Seite </a:t>
            </a:r>
            <a:r>
              <a:rPr lang="de-DE" dirty="0" smtClean="0"/>
              <a:t>17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Allgemeines 					Seite </a:t>
            </a:r>
            <a:r>
              <a:rPr lang="de-DE" dirty="0" smtClean="0"/>
              <a:t>18-19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Taschenanleitung CEUS-APP		Seite </a:t>
            </a:r>
            <a:r>
              <a:rPr lang="de-DE" dirty="0" smtClean="0"/>
              <a:t>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DEMOMODUS				Seite 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Dienstvereinbarungen / Taktischer Umgang 	Seite </a:t>
            </a:r>
            <a:r>
              <a:rPr lang="de-DE" dirty="0" smtClean="0"/>
              <a:t>22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Impressum					Seite </a:t>
            </a:r>
            <a:r>
              <a:rPr lang="de-DE" dirty="0" smtClean="0"/>
              <a:t>23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84D19804-B30D-4502-9108-C83E51AD662F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735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kern="0" dirty="0">
                <a:solidFill>
                  <a:prstClr val="white"/>
                </a:solidFill>
                <a:latin typeface="Arial"/>
                <a:ea typeface="Times New Roman"/>
                <a:cs typeface="Times New Roman"/>
              </a:rPr>
              <a:t> Allgemeines</a:t>
            </a:r>
            <a:endParaRPr lang="de-DE" sz="2000" kern="0" dirty="0">
              <a:solidFill>
                <a:prstClr val="white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sz="1300" b="1" u="sng" dirty="0"/>
              <a:t>Systeminformationen:</a:t>
            </a:r>
          </a:p>
          <a:p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Das iPad ist für einen Dauerbetrieb ausgelegt. Es muss nicht vor und nach jedem Einsatz ausgeschaltet werden.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Einsätze werden bis zu 4 Stunden einem iPad zugeteilt, sobald es eingeschaltet wird.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Das Passwort des iPad kann nicht verändert werden (es herrscht zudem eine Passwortpflicht)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Das iPad erhält nur Einsätze im CEUS-System, indem die hinterlegte Funkkennung des jeweiligen </a:t>
            </a:r>
            <a:r>
              <a:rPr lang="de-DE" b="0" dirty="0" err="1"/>
              <a:t>iPad`s</a:t>
            </a:r>
            <a:r>
              <a:rPr lang="de-DE" b="0" dirty="0"/>
              <a:t> enthalten ist.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 err="1"/>
              <a:t>iPad´s</a:t>
            </a:r>
            <a:r>
              <a:rPr lang="de-DE" b="0" dirty="0"/>
              <a:t> können unter den Fahrzeugen nicht getauscht werden, da sie intern den Fahrzeugkennungen (OPTA) zugeordnet sind.</a:t>
            </a:r>
          </a:p>
          <a:p>
            <a:pPr lvl="1"/>
            <a:endParaRPr lang="de-DE" b="0" dirty="0"/>
          </a:p>
          <a:p>
            <a:pPr lvl="1"/>
            <a:endParaRPr lang="de-DE" b="0" u="sng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  Seite </a:t>
            </a:r>
            <a:fld id="{5E95BACF-F4A6-42AA-822D-1F3724DCD286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7135C73-9C2C-4811-9F83-1070BC816FAA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pic>
        <p:nvPicPr>
          <p:cNvPr id="8" name="Grafik 7" descr="Ein Bild, das Text, drinnen, zugemüllt enthält.&#10;&#10;Automatisch generierte Beschreibung">
            <a:extLst>
              <a:ext uri="{FF2B5EF4-FFF2-40B4-BE49-F238E27FC236}">
                <a16:creationId xmlns:a16="http://schemas.microsoft.com/office/drawing/2014/main" id="{900748DC-4C6E-5E29-9456-1C4D23628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kern="0" dirty="0">
                <a:solidFill>
                  <a:prstClr val="white"/>
                </a:solidFill>
                <a:latin typeface="Arial"/>
                <a:ea typeface="Times New Roman"/>
                <a:cs typeface="Times New Roman"/>
              </a:rPr>
              <a:t> Taschenanleitung CEUS-App</a:t>
            </a:r>
            <a:endParaRPr lang="de-DE" sz="2000" kern="0" dirty="0">
              <a:solidFill>
                <a:prstClr val="white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sz="1300" b="1" u="sng" dirty="0"/>
              <a:t>Taschenanleitung CEUS-App:</a:t>
            </a:r>
          </a:p>
          <a:p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u="sng" dirty="0"/>
              <a:t>CEUS-App:</a:t>
            </a:r>
            <a:r>
              <a:rPr lang="de-DE" b="0" dirty="0"/>
              <a:t> Starten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Warten auf „</a:t>
            </a:r>
            <a:r>
              <a:rPr lang="de-DE" b="0" i="1" u="sng" dirty="0"/>
              <a:t>Grüne“</a:t>
            </a:r>
            <a:r>
              <a:rPr lang="de-DE" b="0" dirty="0"/>
              <a:t> Status-LED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Kontextmenü öffnen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u="sng" dirty="0"/>
              <a:t>Einsatzliste</a:t>
            </a:r>
            <a:r>
              <a:rPr lang="de-DE" b="0" dirty="0"/>
              <a:t> öffnen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u="sng" dirty="0"/>
              <a:t>Einsatz</a:t>
            </a:r>
            <a:r>
              <a:rPr lang="de-DE" b="0" dirty="0"/>
              <a:t> anwählen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Im App Menü Informationen ermitteln</a:t>
            </a:r>
          </a:p>
          <a:p>
            <a:pPr marL="1485900" lvl="2" indent="-342900"/>
            <a:r>
              <a:rPr lang="de-DE" b="1" u="sng" dirty="0"/>
              <a:t>Einsatzdepesche</a:t>
            </a:r>
          </a:p>
          <a:p>
            <a:pPr marL="1485900" lvl="2" indent="-342900"/>
            <a:r>
              <a:rPr lang="de-DE" b="1" u="sng" dirty="0"/>
              <a:t>Feuerwehr Einsatzpläne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Nach dem </a:t>
            </a:r>
            <a:r>
              <a:rPr lang="de-DE" u="sng" dirty="0"/>
              <a:t>Einsatz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b="0" dirty="0"/>
              <a:t>Kontextmenü anwählen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u="sng" dirty="0"/>
              <a:t>Beenden</a:t>
            </a:r>
            <a:r>
              <a:rPr lang="de-DE" b="0" dirty="0"/>
              <a:t> auswählen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1485900" lvl="2" indent="-342900"/>
            <a:endParaRPr lang="de-DE" dirty="0"/>
          </a:p>
          <a:p>
            <a:pPr marL="1485900" lvl="2" indent="-34290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  Seite </a:t>
            </a:r>
            <a:fld id="{5E95BACF-F4A6-42AA-822D-1F3724DCD286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7135C73-9C2C-4811-9F83-1070BC816FAA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2CFBD79-0811-1503-CABE-670A0BC68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57905"/>
            <a:ext cx="1984846" cy="28562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A46CDC3-702B-F28B-61F5-842231D75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74" y="2492896"/>
            <a:ext cx="1984845" cy="285624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7E4EE8B-8883-17FE-4A76-D88338379B37}"/>
              </a:ext>
            </a:extLst>
          </p:cNvPr>
          <p:cNvSpPr/>
          <p:nvPr/>
        </p:nvSpPr>
        <p:spPr>
          <a:xfrm>
            <a:off x="4283969" y="2057902"/>
            <a:ext cx="792088" cy="2019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AD9467A-BC10-2E86-A2B3-99A1084165C6}"/>
              </a:ext>
            </a:extLst>
          </p:cNvPr>
          <p:cNvSpPr/>
          <p:nvPr/>
        </p:nvSpPr>
        <p:spPr>
          <a:xfrm>
            <a:off x="7269862" y="2492896"/>
            <a:ext cx="1036068" cy="218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4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1" y="2128621"/>
            <a:ext cx="1871768" cy="2693519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kern="0" dirty="0">
                <a:solidFill>
                  <a:prstClr val="white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de-DE" kern="0" dirty="0" smtClean="0">
                <a:solidFill>
                  <a:prstClr val="white"/>
                </a:solidFill>
                <a:latin typeface="Arial"/>
                <a:ea typeface="Times New Roman"/>
                <a:cs typeface="Times New Roman"/>
              </a:rPr>
              <a:t>DEMO-Modus</a:t>
            </a:r>
            <a:endParaRPr lang="de-DE" sz="2000" kern="0" dirty="0">
              <a:solidFill>
                <a:prstClr val="white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  Seite </a:t>
            </a:r>
            <a:fld id="{5E95BACF-F4A6-42AA-822D-1F3724DCD286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7135C73-9C2C-4811-9F83-1070BC816FAA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AD9467A-BC10-2E86-A2B3-99A1084165C6}"/>
              </a:ext>
            </a:extLst>
          </p:cNvPr>
          <p:cNvSpPr/>
          <p:nvPr/>
        </p:nvSpPr>
        <p:spPr>
          <a:xfrm>
            <a:off x="602414" y="3645024"/>
            <a:ext cx="72922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779912" y="2204864"/>
            <a:ext cx="4562580" cy="3456384"/>
          </a:xfrm>
          <a:prstGeom prst="roundRect">
            <a:avLst/>
          </a:prstGeom>
          <a:solidFill>
            <a:srgbClr val="AAB315"/>
          </a:solidFill>
          <a:ln>
            <a:solidFill>
              <a:srgbClr val="AAB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u="sng" dirty="0" smtClean="0"/>
              <a:t>DEMOMODUS :</a:t>
            </a:r>
            <a:endParaRPr lang="de-DE" sz="1300" b="1" u="sng" dirty="0"/>
          </a:p>
          <a:p>
            <a:pPr algn="ctr"/>
            <a:endParaRPr lang="de-DE" sz="1300" dirty="0"/>
          </a:p>
          <a:p>
            <a:pPr algn="ctr"/>
            <a:r>
              <a:rPr lang="de-DE" sz="1300" dirty="0" smtClean="0"/>
              <a:t>Für Standortausbildung oder zum Eigenstudium unter dem Punkt Info, ist ein Schalter Demomodus eingebracht worden. </a:t>
            </a:r>
          </a:p>
          <a:p>
            <a:pPr algn="ctr"/>
            <a:r>
              <a:rPr lang="de-DE" sz="1300" dirty="0" smtClean="0"/>
              <a:t>Bei Aktivierung wird ein DEMO-Einsatz Simuliert.</a:t>
            </a:r>
          </a:p>
          <a:p>
            <a:pPr algn="ctr"/>
            <a:endParaRPr lang="de-DE" sz="1300" dirty="0"/>
          </a:p>
          <a:p>
            <a:pPr algn="ctr"/>
            <a:r>
              <a:rPr lang="de-DE" sz="1300" dirty="0" smtClean="0"/>
              <a:t>Hier kann man alle Funktionen Testen und Verinnerlichen. </a:t>
            </a:r>
          </a:p>
          <a:p>
            <a:pPr algn="ctr"/>
            <a:r>
              <a:rPr lang="de-DE" sz="1300" dirty="0" smtClean="0"/>
              <a:t>Nach der Ausbildung ist der Schalter Demomodus wieder auf inaktiv zu setzen. </a:t>
            </a:r>
            <a:endParaRPr lang="de-DE" sz="13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35" y="2326568"/>
            <a:ext cx="2132667" cy="30689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1" y="4251346"/>
            <a:ext cx="1325213" cy="190701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6AD9467A-BC10-2E86-A2B3-99A1084165C6}"/>
              </a:ext>
            </a:extLst>
          </p:cNvPr>
          <p:cNvSpPr/>
          <p:nvPr/>
        </p:nvSpPr>
        <p:spPr>
          <a:xfrm>
            <a:off x="2828831" y="2796665"/>
            <a:ext cx="72922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AD9467A-BC10-2E86-A2B3-99A1084165C6}"/>
              </a:ext>
            </a:extLst>
          </p:cNvPr>
          <p:cNvSpPr/>
          <p:nvPr/>
        </p:nvSpPr>
        <p:spPr>
          <a:xfrm>
            <a:off x="689898" y="4223132"/>
            <a:ext cx="1354396" cy="1935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40942" y="3596104"/>
            <a:ext cx="49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498068" y="2720011"/>
            <a:ext cx="49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2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15611" y="5014093"/>
            <a:ext cx="49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3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Dienstvereinbarung und Taktischer Umgang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16" y="2204864"/>
            <a:ext cx="2970967" cy="401251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rot="862284">
            <a:off x="3192348" y="333944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i="1" u="sng" dirty="0" smtClean="0">
                <a:solidFill>
                  <a:srgbClr val="FF0000"/>
                </a:solidFill>
              </a:rPr>
              <a:t>Entwurf !!</a:t>
            </a:r>
            <a:endParaRPr lang="de-DE" sz="54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r"/>
            <a:r>
              <a:rPr lang="de-DE" sz="2800" dirty="0"/>
              <a:t>Vielen Dank</a:t>
            </a:r>
          </a:p>
          <a:p>
            <a:pPr algn="r"/>
            <a:r>
              <a:rPr lang="de-DE" sz="2800" dirty="0"/>
              <a:t>Und viel Erfolg in der Einsatzführung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95BACF-F4A6-42AA-822D-1F3724DCD286}" type="slidenum">
              <a:rPr lang="de-DE" smtClean="0"/>
              <a:t>24</a:t>
            </a:fld>
            <a:endParaRPr lang="de-DE"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2FB8B3D8-6FDB-4732-BA0A-ED8DC0D26201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>
                <a:solidFill>
                  <a:schemeClr val="bg1"/>
                </a:solidFill>
              </a:rPr>
              <a:t>Th. Lahme Fst.2.1</a:t>
            </a:r>
          </a:p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97EC7E23-E7CB-2586-E98A-0DD79263BAA0}"/>
              </a:ext>
            </a:extLst>
          </p:cNvPr>
          <p:cNvSpPr txBox="1">
            <a:spLocks/>
          </p:cNvSpPr>
          <p:nvPr/>
        </p:nvSpPr>
        <p:spPr>
          <a:xfrm>
            <a:off x="755576" y="3877960"/>
            <a:ext cx="7740000" cy="532655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600" dirty="0"/>
              <a:t>Impressum:</a:t>
            </a:r>
          </a:p>
          <a:p>
            <a:pPr algn="r"/>
            <a:r>
              <a:rPr lang="de-DE" sz="1600" dirty="0"/>
              <a:t>Feuerwehr Münster</a:t>
            </a:r>
          </a:p>
          <a:p>
            <a:pPr algn="r"/>
            <a:r>
              <a:rPr lang="de-DE" sz="1600" dirty="0"/>
              <a:t>Fachstelle 2.1</a:t>
            </a:r>
          </a:p>
          <a:p>
            <a:pPr algn="r"/>
            <a:r>
              <a:rPr lang="de-DE" sz="1600" dirty="0"/>
              <a:t>York Ring 25</a:t>
            </a:r>
          </a:p>
          <a:p>
            <a:pPr algn="r"/>
            <a:r>
              <a:rPr lang="de-DE" sz="1600" dirty="0"/>
              <a:t>48155 Münster</a:t>
            </a:r>
          </a:p>
          <a:p>
            <a:pPr algn="r"/>
            <a:r>
              <a:rPr lang="de-DE" sz="1600" dirty="0"/>
              <a:t>Tel.: 0251-205-0</a:t>
            </a:r>
          </a:p>
        </p:txBody>
      </p:sp>
    </p:spTree>
    <p:extLst>
      <p:ext uri="{BB962C8B-B14F-4D97-AF65-F5344CB8AC3E}">
        <p14:creationId xmlns:p14="http://schemas.microsoft.com/office/powerpoint/2010/main" val="4210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Allgemeine Projektinformationen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 Seite </a:t>
            </a:r>
            <a:fld id="{5E95BACF-F4A6-42AA-822D-1F3724DCD28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612000" y="2060848"/>
            <a:ext cx="7740000" cy="38251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Als Ergebnis aus dem Projekt AAO sowie der Evaluation zurückliegender Einsätze wurde der Bedarf zur Einführung eines digitalen Einsatzunterstützungssystems durch die  Abteilung 3 im April 2020 eingebracht.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Projektstart: 04.06.2020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Projekt-Partner: CKS Systeme GmbH in Meppen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Betreuung: </a:t>
            </a:r>
          </a:p>
          <a:p>
            <a:endParaRPr lang="de-DE" sz="800" dirty="0"/>
          </a:p>
          <a:p>
            <a:pPr marL="800100" lvl="1" indent="-342900">
              <a:buFontTx/>
              <a:buChar char="-"/>
            </a:pPr>
            <a:r>
              <a:rPr lang="de-DE" sz="2000" b="0" dirty="0"/>
              <a:t>Hard- und Software/Beschaffung: Fst. 2.1 Einsatzleitsystem</a:t>
            </a:r>
          </a:p>
          <a:p>
            <a:pPr marL="800100" lvl="1" indent="-342900">
              <a:buFontTx/>
              <a:buChar char="-"/>
            </a:pPr>
            <a:r>
              <a:rPr lang="de-DE" sz="2000" b="0" dirty="0"/>
              <a:t>Einsatztaktische Vorgaben: Fst. 3.2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7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Allgemeine Projektinformationen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sp>
        <p:nvSpPr>
          <p:cNvPr id="3" name="Rechteck 2"/>
          <p:cNvSpPr/>
          <p:nvPr/>
        </p:nvSpPr>
        <p:spPr>
          <a:xfrm>
            <a:off x="612000" y="2132856"/>
            <a:ext cx="77400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Teststellung: 01.01.2021 Prototyp auf Windows Surface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Änderung Teststellung: </a:t>
            </a:r>
            <a:r>
              <a:rPr lang="de-DE" dirty="0" smtClean="0"/>
              <a:t>04.06.2021 </a:t>
            </a:r>
            <a:r>
              <a:rPr lang="de-DE" dirty="0"/>
              <a:t>auf  iOS iPad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Änderung der Applikation, nach Rückmeldungen aus den Wachbetrieben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Beschaffung der Hardware im Dezember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Erweitertes Rollout zum Test ab Februar </a:t>
            </a:r>
            <a:r>
              <a:rPr lang="de-DE" dirty="0" smtClean="0"/>
              <a:t>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Einführung Sammelanordnung </a:t>
            </a:r>
            <a:r>
              <a:rPr lang="de-DE" b="1" dirty="0"/>
              <a:t>Sammelanordnung Nr. 16/2022</a:t>
            </a:r>
            <a:endParaRPr lang="de-DE" dirty="0"/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7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e-DE" b="1" i="1" u="sng" dirty="0" smtClean="0"/>
              <a:t>Einführung </a:t>
            </a:r>
            <a:r>
              <a:rPr lang="de-DE" b="1" i="1" u="sng" dirty="0"/>
              <a:t>bei der Feuerwehr Münster ab 01.07.2022 im Zuge des </a:t>
            </a:r>
            <a:r>
              <a:rPr lang="de-DE" b="1" i="1" u="sng" dirty="0" smtClean="0"/>
              <a:t>Digitalfunk-Ausbau / Umsetzung der Sammelanordnung. </a:t>
            </a:r>
            <a:endParaRPr lang="de-DE" b="1" i="1" u="sng" dirty="0"/>
          </a:p>
        </p:txBody>
      </p:sp>
    </p:spTree>
    <p:extLst>
      <p:ext uri="{BB962C8B-B14F-4D97-AF65-F5344CB8AC3E}">
        <p14:creationId xmlns:p14="http://schemas.microsoft.com/office/powerpoint/2010/main" val="4153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Anwendung CEUS-FW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7" y="2060848"/>
            <a:ext cx="3000376" cy="429550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1619672" y="2204865"/>
            <a:ext cx="432048" cy="648072"/>
          </a:xfrm>
          <a:prstGeom prst="rect">
            <a:avLst/>
          </a:prstGeom>
          <a:noFill/>
          <a:ln>
            <a:solidFill>
              <a:srgbClr val="3A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mit Pfeil 8"/>
          <p:cNvCxnSpPr>
            <a:stCxn id="12" idx="1"/>
            <a:endCxn id="8" idx="3"/>
          </p:cNvCxnSpPr>
          <p:nvPr/>
        </p:nvCxnSpPr>
        <p:spPr>
          <a:xfrm flipH="1" flipV="1">
            <a:off x="2051720" y="2528901"/>
            <a:ext cx="2082691" cy="1422668"/>
          </a:xfrm>
          <a:prstGeom prst="straightConnector1">
            <a:avLst/>
          </a:prstGeom>
          <a:ln w="76200">
            <a:solidFill>
              <a:srgbClr val="3AA0D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Flussdiagramm: Alternativer Prozess 11">
            <a:extLst>
              <a:ext uri="{FF2B5EF4-FFF2-40B4-BE49-F238E27FC236}">
                <a16:creationId xmlns:a16="http://schemas.microsoft.com/office/drawing/2014/main" id="{0A3988F4-4669-4B4D-B9F2-6F18AE1341F0}"/>
              </a:ext>
            </a:extLst>
          </p:cNvPr>
          <p:cNvSpPr/>
          <p:nvPr/>
        </p:nvSpPr>
        <p:spPr>
          <a:xfrm>
            <a:off x="4134411" y="2996952"/>
            <a:ext cx="3533933" cy="1909234"/>
          </a:xfrm>
          <a:prstGeom prst="flowChartAlternateProcess">
            <a:avLst/>
          </a:prstGeom>
          <a:solidFill>
            <a:srgbClr val="AA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1400" u="sng" dirty="0"/>
              <a:t>Applikation Ceus Feuerwehr (Entwicklung CKS-Meppen GmbH und Feuerwehr Münster)</a:t>
            </a:r>
          </a:p>
        </p:txBody>
      </p:sp>
    </p:spTree>
    <p:extLst>
      <p:ext uri="{BB962C8B-B14F-4D97-AF65-F5344CB8AC3E}">
        <p14:creationId xmlns:p14="http://schemas.microsoft.com/office/powerpoint/2010/main" val="9097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4" y="2111566"/>
            <a:ext cx="2833220" cy="4077072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Anwendung CEUS-FW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605954" y="2204864"/>
            <a:ext cx="1085726" cy="28083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mit Pfeil 8"/>
          <p:cNvCxnSpPr>
            <a:cxnSpLocks/>
            <a:stCxn id="12" idx="1"/>
          </p:cNvCxnSpPr>
          <p:nvPr/>
        </p:nvCxnSpPr>
        <p:spPr>
          <a:xfrm flipH="1" flipV="1">
            <a:off x="1691680" y="3429000"/>
            <a:ext cx="2304256" cy="7442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Flussdiagramm: Alternativer Prozess 11">
            <a:extLst>
              <a:ext uri="{FF2B5EF4-FFF2-40B4-BE49-F238E27FC236}">
                <a16:creationId xmlns:a16="http://schemas.microsoft.com/office/drawing/2014/main" id="{0A3988F4-4669-4B4D-B9F2-6F18AE1341F0}"/>
              </a:ext>
            </a:extLst>
          </p:cNvPr>
          <p:cNvSpPr/>
          <p:nvPr/>
        </p:nvSpPr>
        <p:spPr>
          <a:xfrm>
            <a:off x="3995936" y="2037152"/>
            <a:ext cx="4248472" cy="4272168"/>
          </a:xfrm>
          <a:prstGeom prst="flowChartAlternateProcess">
            <a:avLst/>
          </a:prstGeom>
          <a:solidFill>
            <a:srgbClr val="AAB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de-DE" sz="1400" b="1" u="sng" dirty="0" smtClean="0"/>
          </a:p>
          <a:p>
            <a:pPr lvl="1"/>
            <a:endParaRPr lang="de-DE" sz="1400" b="1" u="sng" dirty="0"/>
          </a:p>
          <a:p>
            <a:pPr lvl="1"/>
            <a:endParaRPr lang="de-DE" sz="1400" b="1" u="sng" dirty="0" smtClean="0"/>
          </a:p>
          <a:p>
            <a:pPr lvl="1"/>
            <a:r>
              <a:rPr lang="de-DE" sz="1400" b="1" u="sng" dirty="0" smtClean="0"/>
              <a:t>Kontext-Menü</a:t>
            </a:r>
            <a:r>
              <a:rPr lang="de-DE" sz="1400" b="1" u="sng" dirty="0"/>
              <a:t>:</a:t>
            </a:r>
          </a:p>
          <a:p>
            <a:pPr lvl="1"/>
            <a:endParaRPr lang="de-DE" sz="1400" u="sng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Einsatzliste:</a:t>
            </a:r>
            <a:r>
              <a:rPr lang="de-DE" sz="1200" dirty="0"/>
              <a:t> hier werden alle Einsätze angezeigt, in der die Funkkennung des Einsatzmittel enthalten ist</a:t>
            </a:r>
            <a:r>
              <a:rPr lang="de-DE" sz="12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endParaRPr lang="de-DE" sz="800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OSM:</a:t>
            </a:r>
            <a:r>
              <a:rPr lang="de-DE" sz="1200" dirty="0"/>
              <a:t> OpenStreetMap Kartendienst inkl. </a:t>
            </a:r>
            <a:r>
              <a:rPr lang="de-DE" sz="1200" dirty="0" smtClean="0"/>
              <a:t>WMS-Dienste</a:t>
            </a:r>
          </a:p>
          <a:p>
            <a:pPr marL="800100" lvl="1" indent="-342900">
              <a:buFont typeface="+mj-lt"/>
              <a:buAutoNum type="arabicPeriod"/>
            </a:pPr>
            <a:endParaRPr lang="de-DE" sz="800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Objektpläne:</a:t>
            </a:r>
            <a:r>
              <a:rPr lang="de-DE" sz="1200" dirty="0"/>
              <a:t> aller BMA-Objekte der Stadt Münster inkl. </a:t>
            </a:r>
            <a:r>
              <a:rPr lang="de-DE" sz="1200" dirty="0" smtClean="0"/>
              <a:t>Veranstaltungsplänen</a:t>
            </a:r>
          </a:p>
          <a:p>
            <a:pPr marL="800100" lvl="1" indent="-342900">
              <a:buFont typeface="+mj-lt"/>
              <a:buAutoNum type="arabicPeriod"/>
            </a:pPr>
            <a:endParaRPr lang="de-DE" sz="800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Einsatzleiterwiki:</a:t>
            </a:r>
            <a:r>
              <a:rPr lang="de-DE" sz="1200" dirty="0"/>
              <a:t> (Ausbildungsnachschlagewerk</a:t>
            </a:r>
            <a:r>
              <a:rPr lang="de-DE" sz="1200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endParaRPr lang="de-DE" sz="800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 err="1"/>
              <a:t>FeWIS</a:t>
            </a:r>
            <a:r>
              <a:rPr lang="de-DE" sz="1200" b="1" u="sng" dirty="0"/>
              <a:t>:</a:t>
            </a:r>
            <a:r>
              <a:rPr lang="de-DE" sz="1200" dirty="0"/>
              <a:t> (Behördenwetterdienst</a:t>
            </a:r>
            <a:r>
              <a:rPr lang="de-DE" sz="1200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endParaRPr lang="de-DE" sz="800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IGS-</a:t>
            </a:r>
            <a:r>
              <a:rPr lang="de-DE" sz="1200" b="1" u="sng" dirty="0" err="1"/>
              <a:t>Fire</a:t>
            </a:r>
            <a:r>
              <a:rPr lang="de-DE" sz="1200" b="1" u="sng" dirty="0"/>
              <a:t>:</a:t>
            </a:r>
            <a:r>
              <a:rPr lang="de-DE" sz="1200" dirty="0"/>
              <a:t> (Gefahrstoffdatenbank</a:t>
            </a:r>
            <a:r>
              <a:rPr lang="de-DE" sz="1200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endParaRPr lang="de-DE" sz="800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IG-NRW:</a:t>
            </a:r>
            <a:r>
              <a:rPr lang="de-DE" sz="1200" dirty="0"/>
              <a:t> (Bettennachweis der Krankenhäuser</a:t>
            </a:r>
            <a:r>
              <a:rPr lang="de-DE" sz="1200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endParaRPr lang="de-DE" sz="800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Crash Recovery:</a:t>
            </a:r>
            <a:r>
              <a:rPr lang="de-DE" sz="1200" dirty="0"/>
              <a:t>(Unfalldatenblätter</a:t>
            </a:r>
            <a:r>
              <a:rPr lang="de-DE" sz="1200" dirty="0" smtClean="0"/>
              <a:t>)</a:t>
            </a:r>
            <a:endParaRPr lang="de-DE" sz="800" dirty="0" smtClean="0"/>
          </a:p>
          <a:p>
            <a:pPr marL="800100" lvl="1" indent="-342900">
              <a:buFont typeface="+mj-lt"/>
              <a:buAutoNum type="arabicPeriod"/>
            </a:pPr>
            <a:endParaRPr lang="de-DE" sz="800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Info:</a:t>
            </a:r>
            <a:r>
              <a:rPr lang="de-DE" sz="1200" dirty="0"/>
              <a:t> (Demo-Video) / Systemeinstellungen</a:t>
            </a:r>
          </a:p>
          <a:p>
            <a:pPr marL="800100" lvl="1" indent="-342900">
              <a:buFont typeface="+mj-lt"/>
              <a:buAutoNum type="arabicPeriod"/>
            </a:pPr>
            <a:endParaRPr lang="de-DE" sz="1200" dirty="0"/>
          </a:p>
          <a:p>
            <a:pPr lvl="1"/>
            <a:endParaRPr lang="de-DE" sz="1200" dirty="0"/>
          </a:p>
          <a:p>
            <a:pPr marL="800100" lvl="1" indent="-342900">
              <a:buFont typeface="+mj-lt"/>
              <a:buAutoNum type="arabicPeriod"/>
            </a:pPr>
            <a:endParaRPr lang="de-DE" sz="1200" dirty="0"/>
          </a:p>
          <a:p>
            <a:pPr lvl="1"/>
            <a:endParaRPr lang="de-DE" sz="1200" u="sng" dirty="0"/>
          </a:p>
        </p:txBody>
      </p:sp>
    </p:spTree>
    <p:extLst>
      <p:ext uri="{BB962C8B-B14F-4D97-AF65-F5344CB8AC3E}">
        <p14:creationId xmlns:p14="http://schemas.microsoft.com/office/powerpoint/2010/main" val="18514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4" y="2003554"/>
            <a:ext cx="2983338" cy="4293096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Anwendung CEUS-FW (CEUS-Depesche)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605954" y="2043565"/>
            <a:ext cx="2983338" cy="305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mit Pfeil 8"/>
          <p:cNvCxnSpPr>
            <a:stCxn id="12" idx="1"/>
            <a:endCxn id="8" idx="2"/>
          </p:cNvCxnSpPr>
          <p:nvPr/>
        </p:nvCxnSpPr>
        <p:spPr>
          <a:xfrm flipH="1" flipV="1">
            <a:off x="2097623" y="2348880"/>
            <a:ext cx="1898313" cy="18243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Flussdiagramm: Alternativer Prozess 11">
            <a:extLst>
              <a:ext uri="{FF2B5EF4-FFF2-40B4-BE49-F238E27FC236}">
                <a16:creationId xmlns:a16="http://schemas.microsoft.com/office/drawing/2014/main" id="{0A3988F4-4669-4B4D-B9F2-6F18AE1341F0}"/>
              </a:ext>
            </a:extLst>
          </p:cNvPr>
          <p:cNvSpPr/>
          <p:nvPr/>
        </p:nvSpPr>
        <p:spPr>
          <a:xfrm>
            <a:off x="3995936" y="2037152"/>
            <a:ext cx="4248472" cy="4272168"/>
          </a:xfrm>
          <a:prstGeom prst="flowChartAlternateProcess">
            <a:avLst/>
          </a:prstGeom>
          <a:solidFill>
            <a:srgbClr val="00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1400" b="1" u="sng" dirty="0"/>
              <a:t>App-Menü:</a:t>
            </a:r>
          </a:p>
          <a:p>
            <a:pPr lvl="1"/>
            <a:endParaRPr lang="de-DE" sz="1400" u="sng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Menü</a:t>
            </a:r>
            <a:r>
              <a:rPr lang="de-DE" sz="1200" dirty="0"/>
              <a:t> Aufruf Kontext-Menü</a:t>
            </a:r>
            <a:r>
              <a:rPr lang="de-DE" sz="1200" dirty="0" smtClean="0"/>
              <a:t>.</a:t>
            </a:r>
            <a:endParaRPr lang="de-DE" sz="1200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Einsatznummer</a:t>
            </a:r>
            <a:r>
              <a:rPr lang="de-DE" sz="1200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Laufzeit eines Einsatzes</a:t>
            </a:r>
            <a:r>
              <a:rPr lang="de-DE" sz="1200" dirty="0"/>
              <a:t> Uhr startet mit der ersten Alarmierung zu dem Einsatz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Einsatzdepesche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Einsatzzusatzinformationen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Einsatzmittelübersicht</a:t>
            </a:r>
            <a:r>
              <a:rPr lang="de-DE" sz="1200" dirty="0"/>
              <a:t> Einsatzmittel werden mit Status und Zeit dargestellt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Feuerwehr Einsatzpläne</a:t>
            </a:r>
            <a:endParaRPr lang="de-DE" sz="1200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OSM-Karte inkl. WMS-Dienste</a:t>
            </a:r>
            <a:endParaRPr lang="de-DE" sz="1200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Kamera-Funktion zur Einsatzdokumentation</a:t>
            </a:r>
            <a:endParaRPr lang="de-DE" sz="1200" dirty="0"/>
          </a:p>
          <a:p>
            <a:pPr marL="800100" lvl="1" indent="-342900">
              <a:buFont typeface="+mj-lt"/>
              <a:buAutoNum type="arabicPeriod"/>
            </a:pPr>
            <a:r>
              <a:rPr lang="de-DE" sz="1200" b="1" u="sng" dirty="0"/>
              <a:t>Anzeige zur Anbindung an die Leitstelle </a:t>
            </a:r>
            <a:r>
              <a:rPr lang="de-DE" sz="1200" dirty="0"/>
              <a:t>Grün verbunden / Rot getrennt.</a:t>
            </a:r>
          </a:p>
          <a:p>
            <a:pPr lvl="1"/>
            <a:endParaRPr lang="de-DE" sz="1200" dirty="0"/>
          </a:p>
          <a:p>
            <a:pPr lvl="1"/>
            <a:endParaRPr lang="de-DE" sz="1200" u="sng" dirty="0"/>
          </a:p>
          <a:p>
            <a:pPr lvl="1" algn="ctr"/>
            <a:r>
              <a:rPr lang="de-DE" sz="1200" b="1" i="1" u="sng" dirty="0"/>
              <a:t>Zur Anbindungsanzeige</a:t>
            </a:r>
            <a:r>
              <a:rPr lang="de-DE" sz="1200" b="1" i="1" dirty="0"/>
              <a:t>: Bei jedem Start der Applikation dauert es ca. 10 Sekunden bis die Anzeige Grün leuchtet und dem Anwender die Daten zur Verfügung stehen. </a:t>
            </a:r>
          </a:p>
          <a:p>
            <a:pPr lvl="1" algn="ctr"/>
            <a:endParaRPr lang="de-DE" sz="1200" b="1" i="1" u="sng" dirty="0"/>
          </a:p>
        </p:txBody>
      </p:sp>
    </p:spTree>
    <p:extLst>
      <p:ext uri="{BB962C8B-B14F-4D97-AF65-F5344CB8AC3E}">
        <p14:creationId xmlns:p14="http://schemas.microsoft.com/office/powerpoint/2010/main" val="33336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/>
          <p:cNvSpPr/>
          <p:nvPr/>
        </p:nvSpPr>
        <p:spPr>
          <a:xfrm>
            <a:off x="3179506" y="2239234"/>
            <a:ext cx="2554942" cy="3816424"/>
          </a:xfrm>
          <a:prstGeom prst="roundRect">
            <a:avLst/>
          </a:prstGeom>
          <a:solidFill>
            <a:srgbClr val="AAB315"/>
          </a:solidFill>
          <a:ln>
            <a:solidFill>
              <a:srgbClr val="AAB3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u="sng" dirty="0"/>
              <a:t>Einsatzzusatzinformationen:</a:t>
            </a:r>
          </a:p>
          <a:p>
            <a:endParaRPr lang="de-DE" sz="1200" b="1" u="sng" dirty="0"/>
          </a:p>
          <a:p>
            <a:pPr marL="285750" indent="-285750">
              <a:buFontTx/>
              <a:buChar char="-"/>
            </a:pPr>
            <a:r>
              <a:rPr lang="de-DE" sz="1200" dirty="0"/>
              <a:t>Bemerkungen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Besondere Hinweise zum Objekt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NOAS-Abfragen etc.</a:t>
            </a:r>
          </a:p>
          <a:p>
            <a:pPr marL="285750" indent="-285750">
              <a:buFontTx/>
              <a:buChar char="-"/>
            </a:pPr>
            <a:endParaRPr lang="de-DE" sz="1200" dirty="0"/>
          </a:p>
          <a:p>
            <a:pPr marL="285750" indent="-285750">
              <a:buFontTx/>
              <a:buChar char="-"/>
            </a:pPr>
            <a:endParaRPr lang="de-DE" sz="1200" dirty="0"/>
          </a:p>
          <a:p>
            <a:pPr marL="285750" indent="-285750">
              <a:buFontTx/>
              <a:buChar char="-"/>
            </a:pPr>
            <a:endParaRPr lang="de-DE" sz="1200" dirty="0"/>
          </a:p>
          <a:p>
            <a:r>
              <a:rPr lang="de-DE" sz="1200" b="1" u="sng" dirty="0"/>
              <a:t>Einsatzmittelübersicht:</a:t>
            </a:r>
          </a:p>
          <a:p>
            <a:endParaRPr lang="de-DE" sz="1200" b="1" u="sng" dirty="0"/>
          </a:p>
          <a:p>
            <a:pPr marL="171450" indent="-171450">
              <a:buFontTx/>
              <a:buChar char="-"/>
            </a:pPr>
            <a:r>
              <a:rPr lang="de-DE" sz="1200" dirty="0"/>
              <a:t>Status z.B. 1 / 2 / 3 / 4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Statuszeit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Einsatzmittel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laufende Aktualisierung !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09" y="2060848"/>
            <a:ext cx="2652091" cy="38164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0" y="2060848"/>
            <a:ext cx="2652091" cy="3816424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Anwendung CEUS-FW (CEUS-Information)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  <a:p>
            <a:pPr algn="ctr"/>
            <a:endParaRPr lang="de-DE" sz="12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797636" y="2492897"/>
            <a:ext cx="2262195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2339751" y="2314511"/>
            <a:ext cx="965164" cy="5384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7433331" y="2492897"/>
            <a:ext cx="955093" cy="1493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5148064" y="2314511"/>
            <a:ext cx="2248842" cy="21946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 flipH="1">
            <a:off x="7433330" y="2092759"/>
            <a:ext cx="191370" cy="221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 flipH="1">
            <a:off x="2123727" y="2120335"/>
            <a:ext cx="216024" cy="19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21117"/>
            <a:ext cx="2958929" cy="425797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Anwendung CEUS-FW (Objektpläne)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B5292-7AD9-46CE-9800-B9EE8C613606}" type="datetime1">
              <a:rPr lang="de-DE" smtClean="0"/>
              <a:t>21.10.2022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E95BACF-F4A6-42AA-822D-1F3724DCD28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C4FC48F-9A47-4DE1-AD3A-078EFBF760C3}"/>
              </a:ext>
            </a:extLst>
          </p:cNvPr>
          <p:cNvSpPr txBox="1">
            <a:spLocks/>
          </p:cNvSpPr>
          <p:nvPr/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Th. Lahme Fst.2.1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>
            <a:off x="5220072" y="2276872"/>
            <a:ext cx="432047" cy="4002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mit Pfeil 8"/>
          <p:cNvCxnSpPr>
            <a:stCxn id="11" idx="3"/>
          </p:cNvCxnSpPr>
          <p:nvPr/>
        </p:nvCxnSpPr>
        <p:spPr>
          <a:xfrm flipV="1">
            <a:off x="4644008" y="2286936"/>
            <a:ext cx="2696108" cy="16821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Abgerundetes Rechteck 10"/>
          <p:cNvSpPr/>
          <p:nvPr/>
        </p:nvSpPr>
        <p:spPr>
          <a:xfrm>
            <a:off x="683568" y="2276872"/>
            <a:ext cx="3960440" cy="3384376"/>
          </a:xfrm>
          <a:prstGeom prst="roundRect">
            <a:avLst/>
          </a:prstGeom>
          <a:solidFill>
            <a:srgbClr val="005B79"/>
          </a:solidFill>
          <a:ln>
            <a:solidFill>
              <a:srgbClr val="005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u="sng" dirty="0"/>
              <a:t>Objektpläne:</a:t>
            </a:r>
          </a:p>
          <a:p>
            <a:pPr algn="ctr"/>
            <a:endParaRPr lang="de-DE" sz="1200" dirty="0"/>
          </a:p>
          <a:p>
            <a:pPr marL="171450" indent="-171450" algn="ctr">
              <a:buFontTx/>
              <a:buChar char="-"/>
            </a:pPr>
            <a:r>
              <a:rPr lang="de-DE" sz="1200" dirty="0"/>
              <a:t>Das CEUS-System ordnet bei einem Einsatz mit einer Brandmeldeanlage, automatisiert die Objektpläne zu.</a:t>
            </a:r>
          </a:p>
          <a:p>
            <a:pPr algn="ctr"/>
            <a:endParaRPr lang="de-DE" sz="1200" dirty="0"/>
          </a:p>
          <a:p>
            <a:pPr marL="171450" indent="-171450" algn="ctr">
              <a:buFontTx/>
              <a:buChar char="-"/>
            </a:pPr>
            <a:r>
              <a:rPr lang="de-DE" sz="1200" dirty="0"/>
              <a:t>Die Pläne sind nicht auf dem iOS-Gerät gespeichert. Lediglich eine </a:t>
            </a:r>
            <a:r>
              <a:rPr lang="de-DE" sz="1200" dirty="0" err="1"/>
              <a:t>Id</a:t>
            </a:r>
            <a:r>
              <a:rPr lang="de-DE" sz="1200" dirty="0"/>
              <a:t>-Tabelle.</a:t>
            </a:r>
          </a:p>
          <a:p>
            <a:pPr marL="171450" indent="-171450" algn="ctr">
              <a:buFontTx/>
              <a:buChar char="-"/>
            </a:pPr>
            <a:endParaRPr lang="de-DE" sz="1200" dirty="0"/>
          </a:p>
          <a:p>
            <a:pPr marL="171450" indent="-171450" algn="ctr">
              <a:buFontTx/>
              <a:buChar char="-"/>
            </a:pPr>
            <a:r>
              <a:rPr lang="de-DE" sz="1200" dirty="0"/>
              <a:t>Das heißt Pläne werden über die LTE-</a:t>
            </a:r>
          </a:p>
          <a:p>
            <a:pPr algn="ctr"/>
            <a:r>
              <a:rPr lang="de-DE" sz="1200" dirty="0"/>
              <a:t>Verbindung in Echtzeit geladen.</a:t>
            </a:r>
          </a:p>
          <a:p>
            <a:pPr marL="171450" indent="-171450" algn="ctr">
              <a:buFontTx/>
              <a:buChar char="-"/>
            </a:pPr>
            <a:endParaRPr lang="de-DE" sz="1200" dirty="0"/>
          </a:p>
          <a:p>
            <a:pPr algn="ctr"/>
            <a:r>
              <a:rPr lang="de-DE" sz="1200" b="1" u="sng" dirty="0"/>
              <a:t>Bei langsamen Aufbau könnte ein Standortwechsel zum besseren LTE-Empfang beitragen.</a:t>
            </a:r>
          </a:p>
          <a:p>
            <a:pPr marL="171450" indent="-171450" algn="ctr">
              <a:buFontTx/>
              <a:buChar char="-"/>
            </a:pPr>
            <a:endParaRPr lang="de-DE" sz="12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31C3B14-55FA-4A72-9E23-102B71D261A7}"/>
              </a:ext>
            </a:extLst>
          </p:cNvPr>
          <p:cNvSpPr/>
          <p:nvPr/>
        </p:nvSpPr>
        <p:spPr>
          <a:xfrm flipH="1">
            <a:off x="7340116" y="2092760"/>
            <a:ext cx="368424" cy="19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4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Feuerwehr_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Stadt_Münster_c.potx" id="{0E73306B-D913-485F-B84E-1E83357B583D}" vid="{A17A3720-93B6-4EA9-BA93-69A39AC5878A}"/>
    </a:ext>
  </a:extLst>
</a:theme>
</file>

<file path=ppt/theme/theme2.xml><?xml version="1.0" encoding="utf-8"?>
<a:theme xmlns:a="http://schemas.openxmlformats.org/drawingml/2006/main" name="Stadtlogo mit Markenhorizont und Amtskennung + Feuerwehr-Logo sw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Stadt_Münster_c.potx" id="{0E73306B-D913-485F-B84E-1E83357B583D}" vid="{9E29E7CD-580E-4DD7-BD00-8FF0880898D1}"/>
    </a:ext>
  </a:extLst>
</a:theme>
</file>

<file path=ppt/theme/theme3.xml><?xml version="1.0" encoding="utf-8"?>
<a:theme xmlns:a="http://schemas.openxmlformats.org/drawingml/2006/main" name="1_Präsentation_Feuerwehr_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Stadt_Münster_c.potx" id="{0E73306B-D913-485F-B84E-1E83357B583D}" vid="{A17A3720-93B6-4EA9-BA93-69A39AC5878A}"/>
    </a:ext>
  </a:extLst>
</a:theme>
</file>

<file path=ppt/theme/theme4.xml><?xml version="1.0" encoding="utf-8"?>
<a:theme xmlns:a="http://schemas.openxmlformats.org/drawingml/2006/main" name="2_Präsentation_Feuerwehr_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dt Münster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Stadt_Münster_c.potx" id="{0E73306B-D913-485F-B84E-1E83357B583D}" vid="{A17A3720-93B6-4EA9-BA93-69A39AC5878A}"/>
    </a:ext>
  </a:ext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Präsentation_Feuerwehr_c</Template>
  <TotalTime>0</TotalTime>
  <Words>1453</Words>
  <Application>Microsoft Office PowerPoint</Application>
  <PresentationFormat>Bildschirmpräsentation (4:3)</PresentationFormat>
  <Paragraphs>346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Präsentation_Feuerwehr_c</vt:lpstr>
      <vt:lpstr>Stadtlogo mit Markenhorizont und Amtskennung + Feuerwehr-Logo sw</vt:lpstr>
      <vt:lpstr>1_Präsentation_Feuerwehr_c</vt:lpstr>
      <vt:lpstr>2_Präsentation_Feuerwehr_c</vt:lpstr>
      <vt:lpstr>Bedienung und Einführung  CEUS Einsatzunterstützung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 Münster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Wiemann</dc:creator>
  <cp:lastModifiedBy>Dirk Schröter</cp:lastModifiedBy>
  <cp:revision>463</cp:revision>
  <cp:lastPrinted>2022-08-29T16:52:47Z</cp:lastPrinted>
  <dcterms:created xsi:type="dcterms:W3CDTF">2020-02-04T12:58:09Z</dcterms:created>
  <dcterms:modified xsi:type="dcterms:W3CDTF">2022-10-21T05:43:05Z</dcterms:modified>
</cp:coreProperties>
</file>