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90" r:id="rId2"/>
    <p:sldMasterId id="2147483699" r:id="rId3"/>
    <p:sldMasterId id="2147483702" r:id="rId4"/>
  </p:sldMasterIdLst>
  <p:notesMasterIdLst>
    <p:notesMasterId r:id="rId44"/>
  </p:notesMasterIdLst>
  <p:sldIdLst>
    <p:sldId id="256" r:id="rId5"/>
    <p:sldId id="319" r:id="rId6"/>
    <p:sldId id="297" r:id="rId7"/>
    <p:sldId id="298" r:id="rId8"/>
    <p:sldId id="305" r:id="rId9"/>
    <p:sldId id="306" r:id="rId10"/>
    <p:sldId id="367" r:id="rId11"/>
    <p:sldId id="299" r:id="rId12"/>
    <p:sldId id="300" r:id="rId13"/>
    <p:sldId id="316" r:id="rId14"/>
    <p:sldId id="321" r:id="rId15"/>
    <p:sldId id="323" r:id="rId16"/>
    <p:sldId id="295" r:id="rId17"/>
    <p:sldId id="320" r:id="rId18"/>
    <p:sldId id="362" r:id="rId19"/>
    <p:sldId id="365" r:id="rId20"/>
    <p:sldId id="355" r:id="rId21"/>
    <p:sldId id="342" r:id="rId22"/>
    <p:sldId id="366" r:id="rId23"/>
    <p:sldId id="303" r:id="rId24"/>
    <p:sldId id="302" r:id="rId25"/>
    <p:sldId id="354" r:id="rId26"/>
    <p:sldId id="343" r:id="rId27"/>
    <p:sldId id="344" r:id="rId28"/>
    <p:sldId id="345" r:id="rId29"/>
    <p:sldId id="350" r:id="rId30"/>
    <p:sldId id="349" r:id="rId31"/>
    <p:sldId id="346" r:id="rId32"/>
    <p:sldId id="347" r:id="rId33"/>
    <p:sldId id="351" r:id="rId34"/>
    <p:sldId id="352" r:id="rId35"/>
    <p:sldId id="353" r:id="rId36"/>
    <p:sldId id="356" r:id="rId37"/>
    <p:sldId id="358" r:id="rId38"/>
    <p:sldId id="357" r:id="rId39"/>
    <p:sldId id="359" r:id="rId40"/>
    <p:sldId id="360" r:id="rId41"/>
    <p:sldId id="326" r:id="rId42"/>
    <p:sldId id="273" r:id="rId4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algorithmName="SHA-512" hashValue="kr4puN7mmvRWYgiZiiuoa92ueqr1XoXjEQo6iYhmfD1ZlisxIp9zvEJ9blatA+Z2T++lkv84zIu7BPt4Z3OHjA==" saltValue="0GXqGQwWEuGmAw+jG5r5yw==" spinValue="100000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E9EDF4"/>
    <a:srgbClr val="D0D8E8"/>
    <a:srgbClr val="004961"/>
    <a:srgbClr val="005BBF"/>
    <a:srgbClr val="005B79"/>
    <a:srgbClr val="F2C400"/>
    <a:srgbClr val="C8DAE0"/>
    <a:srgbClr val="7095A9"/>
    <a:srgbClr val="001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1" autoAdjust="0"/>
    <p:restoredTop sz="96265" autoAdjust="0"/>
  </p:normalViewPr>
  <p:slideViewPr>
    <p:cSldViewPr>
      <p:cViewPr>
        <p:scale>
          <a:sx n="89" d="100"/>
          <a:sy n="89" d="100"/>
        </p:scale>
        <p:origin x="2508" y="666"/>
      </p:cViewPr>
      <p:guideLst>
        <p:guide orient="horz" pos="2160"/>
        <p:guide pos="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C7C2A-0B77-4712-8061-0061176F3312}" type="datetimeFigureOut">
              <a:rPr lang="de-DE" smtClean="0"/>
              <a:t>04.04.2023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A78B3-BF86-424C-BD6D-0A84B34768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5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800"/>
              </a:lnSpc>
              <a:defRPr sz="3200" b="0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pic>
        <p:nvPicPr>
          <p:cNvPr id="1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03" y="5589240"/>
            <a:ext cx="564977" cy="99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7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  <a:solidFill>
            <a:srgbClr val="005B79"/>
          </a:solidFill>
        </p:spPr>
        <p:txBody>
          <a:bodyPr lIns="0" tIns="0" rIns="0" bIns="0" anchor="ctr"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5E95BACF-F4A6-42AA-822D-1F3724DCD28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8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467" y="5626801"/>
            <a:ext cx="555013" cy="97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6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Alternative)">
    <p:bg>
      <p:bgPr>
        <a:solidFill>
          <a:srgbClr val="C8D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0" y="5626800"/>
            <a:ext cx="571547" cy="972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 userDrawn="1"/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078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Alternative)">
    <p:bg>
      <p:bgPr>
        <a:solidFill>
          <a:srgbClr val="C8D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39552" y="6451200"/>
            <a:ext cx="5698977" cy="1461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9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8AC2D9-8FA8-4D4F-BA55-FC995F6986AB}" type="datetime1">
              <a:rPr lang="de-DE" smtClean="0"/>
              <a:t>04.04.2023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312" y="6451200"/>
            <a:ext cx="72008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DDDC6-98DD-4667-8439-DA71CF6DE1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700" b="1">
                <a:solidFill>
                  <a:schemeClr val="tx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000" y="5626800"/>
            <a:ext cx="571547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800"/>
              </a:lnSpc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05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  <a:solidFill>
            <a:srgbClr val="005B79"/>
          </a:solidFill>
        </p:spPr>
        <p:txBody>
          <a:bodyPr lIns="0" tIns="0" rIns="0" bIns="0" anchor="ctr"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cxnSp>
        <p:nvCxnSpPr>
          <p:cNvPr id="10" name="Gerade Verbindung 9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D65629-E67A-46BD-97BD-18754F3C7CE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04.04.2023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800"/>
              </a:lnSpc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43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  <a:solidFill>
            <a:srgbClr val="005B79"/>
          </a:solidFill>
        </p:spPr>
        <p:txBody>
          <a:bodyPr lIns="0" tIns="0" rIns="0" bIns="0" anchor="ctr"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cxnSp>
        <p:nvCxnSpPr>
          <p:cNvPr id="10" name="Gerade Verbindung 9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504086-47AD-4C1F-A1CB-0BF77368922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04.04.2023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8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heme" Target="../theme/theme2.xml"/><Relationship Id="rId7" Type="http://schemas.openxmlformats.org/officeDocument/2006/relationships/image" Target="file:///K:\Templates\MSOffice\Logodateien\stadtlogo_A4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00" y="248400"/>
            <a:ext cx="2383536" cy="51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Rechteck 2"/>
          <p:cNvSpPr/>
          <p:nvPr userDrawn="1"/>
        </p:nvSpPr>
        <p:spPr>
          <a:xfrm>
            <a:off x="6660232" y="764704"/>
            <a:ext cx="213165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rgbClr val="005B79"/>
                </a:solidFill>
              </a:rPr>
              <a:t>Feuerwehr</a:t>
            </a:r>
            <a:endParaRPr lang="de-DE" sz="11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947B9-76BA-4336-9B0A-EF81E1A5A831}" type="datetime1">
              <a:rPr lang="de-DE" smtClean="0"/>
              <a:t>04.04.2023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5BACF-F4A6-42AA-822D-1F3724DCD2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5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8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6450" cy="1152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78" y="248153"/>
            <a:ext cx="2368731" cy="5149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1" y="248400"/>
            <a:ext cx="1758758" cy="82765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20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00" y="248400"/>
            <a:ext cx="2383536" cy="51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Rechteck 2"/>
          <p:cNvSpPr/>
          <p:nvPr userDrawn="1"/>
        </p:nvSpPr>
        <p:spPr>
          <a:xfrm>
            <a:off x="6660232" y="764704"/>
            <a:ext cx="213165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rgbClr val="005B79"/>
                </a:solidFill>
              </a:rPr>
              <a:t>Feuerwehr</a:t>
            </a:r>
            <a:endParaRPr lang="de-DE" sz="1100" dirty="0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54A1A-1B3E-4C02-9AB8-3AC100E5D3C2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04.04.2023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5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8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00" y="248400"/>
            <a:ext cx="2383536" cy="51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Rechteck 2"/>
          <p:cNvSpPr/>
          <p:nvPr userDrawn="1"/>
        </p:nvSpPr>
        <p:spPr>
          <a:xfrm>
            <a:off x="6660232" y="764704"/>
            <a:ext cx="213165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rgbClr val="005B79"/>
                </a:solidFill>
              </a:rPr>
              <a:t>Feuerwehr</a:t>
            </a:r>
            <a:endParaRPr lang="de-DE" sz="1100" dirty="0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B0594-3008-48F9-8B98-99F3436B2848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04.04.2023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2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8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//upload.wikimedia.org/wikipedia/commons/7/71/Funktionsweste-2-blau.gif" TargetMode="External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hyperlink" Target="//upload.wikimedia.org/wikipedia/commons/5/52/Funktionsweste-2-gelb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8/87/Funktionsweste-2-rot.gif" TargetMode="External"/><Relationship Id="rId5" Type="http://schemas.openxmlformats.org/officeDocument/2006/relationships/image" Target="../media/image80.png"/><Relationship Id="rId4" Type="http://schemas.openxmlformats.org/officeDocument/2006/relationships/hyperlink" Target="//upload.wikimedia.org/wikipedia/commons/6/6e/Funktionsweste-2-weiss.gif" TargetMode="External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5.png"/><Relationship Id="rId4" Type="http://schemas.openxmlformats.org/officeDocument/2006/relationships/image" Target="../media/image8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9.emf"/><Relationship Id="rId18" Type="http://schemas.openxmlformats.org/officeDocument/2006/relationships/image" Target="../media/image101.emf"/><Relationship Id="rId3" Type="http://schemas.openxmlformats.org/officeDocument/2006/relationships/image" Target="../media/image96.emf"/><Relationship Id="rId7" Type="http://schemas.openxmlformats.org/officeDocument/2006/relationships/hyperlink" Target="//upload.wikimedia.org/wikipedia/commons/5/52/Funktionsweste-2-gelb.gif" TargetMode="External"/><Relationship Id="rId12" Type="http://schemas.openxmlformats.org/officeDocument/2006/relationships/image" Target="../media/image82.png"/><Relationship Id="rId17" Type="http://schemas.openxmlformats.org/officeDocument/2006/relationships/image" Target="../media/image100.emf"/><Relationship Id="rId2" Type="http://schemas.openxmlformats.org/officeDocument/2006/relationships/image" Target="../media/image95.emf"/><Relationship Id="rId16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11" Type="http://schemas.openxmlformats.org/officeDocument/2006/relationships/hyperlink" Target="//upload.wikimedia.org/wikipedia/commons/7/71/Funktionsweste-2-blau.gif" TargetMode="External"/><Relationship Id="rId5" Type="http://schemas.openxmlformats.org/officeDocument/2006/relationships/image" Target="../media/image98.emf"/><Relationship Id="rId15" Type="http://schemas.openxmlformats.org/officeDocument/2006/relationships/image" Target="../media/image93.emf"/><Relationship Id="rId10" Type="http://schemas.openxmlformats.org/officeDocument/2006/relationships/image" Target="../media/image80.png"/><Relationship Id="rId4" Type="http://schemas.openxmlformats.org/officeDocument/2006/relationships/image" Target="../media/image97.emf"/><Relationship Id="rId9" Type="http://schemas.openxmlformats.org/officeDocument/2006/relationships/hyperlink" Target="//upload.wikimedia.org/wikipedia/commons/6/6e/Funktionsweste-2-weiss.gif" TargetMode="External"/><Relationship Id="rId14" Type="http://schemas.openxmlformats.org/officeDocument/2006/relationships/image" Target="../media/image9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4.gif"/><Relationship Id="rId5" Type="http://schemas.openxmlformats.org/officeDocument/2006/relationships/image" Target="../media/image103.png"/><Relationship Id="rId4" Type="http://schemas.openxmlformats.org/officeDocument/2006/relationships/image" Target="../media/image102.emf"/><Relationship Id="rId9" Type="http://schemas.openxmlformats.org/officeDocument/2006/relationships/image" Target="../media/image10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4.gif"/><Relationship Id="rId5" Type="http://schemas.openxmlformats.org/officeDocument/2006/relationships/image" Target="../media/image103.png"/><Relationship Id="rId4" Type="http://schemas.openxmlformats.org/officeDocument/2006/relationships/image" Target="../media/image108.emf"/><Relationship Id="rId9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3.png"/><Relationship Id="rId7" Type="http://schemas.openxmlformats.org/officeDocument/2006/relationships/image" Target="../media/image1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5.png"/><Relationship Id="rId10" Type="http://schemas.openxmlformats.org/officeDocument/2006/relationships/image" Target="../media/image112.emf"/><Relationship Id="rId4" Type="http://schemas.openxmlformats.org/officeDocument/2006/relationships/image" Target="../media/image104.gif"/><Relationship Id="rId9" Type="http://schemas.openxmlformats.org/officeDocument/2006/relationships/image" Target="../media/image10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3.png"/><Relationship Id="rId7" Type="http://schemas.openxmlformats.org/officeDocument/2006/relationships/image" Target="../media/image113.emf"/><Relationship Id="rId12" Type="http://schemas.openxmlformats.org/officeDocument/2006/relationships/image" Target="../media/image1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07.emf"/><Relationship Id="rId5" Type="http://schemas.openxmlformats.org/officeDocument/2006/relationships/image" Target="../media/image105.png"/><Relationship Id="rId10" Type="http://schemas.openxmlformats.org/officeDocument/2006/relationships/image" Target="../media/image115.png"/><Relationship Id="rId4" Type="http://schemas.openxmlformats.org/officeDocument/2006/relationships/image" Target="../media/image104.gif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20.emf"/><Relationship Id="rId3" Type="http://schemas.openxmlformats.org/officeDocument/2006/relationships/image" Target="../media/image104.gif"/><Relationship Id="rId7" Type="http://schemas.openxmlformats.org/officeDocument/2006/relationships/image" Target="../media/image116.emf"/><Relationship Id="rId12" Type="http://schemas.openxmlformats.org/officeDocument/2006/relationships/image" Target="../media/image1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18.emf"/><Relationship Id="rId5" Type="http://schemas.openxmlformats.org/officeDocument/2006/relationships/image" Target="../media/image103.png"/><Relationship Id="rId10" Type="http://schemas.openxmlformats.org/officeDocument/2006/relationships/image" Target="../media/image117.emf"/><Relationship Id="rId4" Type="http://schemas.openxmlformats.org/officeDocument/2006/relationships/image" Target="../media/image105.png"/><Relationship Id="rId9" Type="http://schemas.openxmlformats.org/officeDocument/2006/relationships/image" Target="../media/image114.png"/><Relationship Id="rId14" Type="http://schemas.openxmlformats.org/officeDocument/2006/relationships/image" Target="../media/image12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10" Type="http://schemas.openxmlformats.org/officeDocument/2006/relationships/image" Target="../media/image127.jpeg"/><Relationship Id="rId4" Type="http://schemas.openxmlformats.org/officeDocument/2006/relationships/image" Target="../media/image122.emf"/><Relationship Id="rId9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4.png"/><Relationship Id="rId5" Type="http://schemas.openxmlformats.org/officeDocument/2006/relationships/image" Target="../media/image129.png"/><Relationship Id="rId4" Type="http://schemas.openxmlformats.org/officeDocument/2006/relationships/image" Target="../media/image12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emf"/><Relationship Id="rId18" Type="http://schemas.openxmlformats.org/officeDocument/2006/relationships/image" Target="../media/image31.emf"/><Relationship Id="rId26" Type="http://schemas.openxmlformats.org/officeDocument/2006/relationships/image" Target="../media/image39.emf"/><Relationship Id="rId3" Type="http://schemas.openxmlformats.org/officeDocument/2006/relationships/image" Target="../media/image16.emf"/><Relationship Id="rId21" Type="http://schemas.openxmlformats.org/officeDocument/2006/relationships/image" Target="../media/image34.emf"/><Relationship Id="rId34" Type="http://schemas.openxmlformats.org/officeDocument/2006/relationships/image" Target="../media/image47.emf"/><Relationship Id="rId7" Type="http://schemas.openxmlformats.org/officeDocument/2006/relationships/image" Target="../media/image20.emf"/><Relationship Id="rId12" Type="http://schemas.openxmlformats.org/officeDocument/2006/relationships/image" Target="../media/image25.emf"/><Relationship Id="rId17" Type="http://schemas.openxmlformats.org/officeDocument/2006/relationships/image" Target="../media/image30.emf"/><Relationship Id="rId25" Type="http://schemas.openxmlformats.org/officeDocument/2006/relationships/image" Target="../media/image38.emf"/><Relationship Id="rId33" Type="http://schemas.openxmlformats.org/officeDocument/2006/relationships/image" Target="../media/image46.emf"/><Relationship Id="rId38" Type="http://schemas.openxmlformats.org/officeDocument/2006/relationships/image" Target="../media/image51.emf"/><Relationship Id="rId2" Type="http://schemas.openxmlformats.org/officeDocument/2006/relationships/image" Target="../media/image15.emf"/><Relationship Id="rId16" Type="http://schemas.openxmlformats.org/officeDocument/2006/relationships/image" Target="../media/image29.emf"/><Relationship Id="rId20" Type="http://schemas.openxmlformats.org/officeDocument/2006/relationships/image" Target="../media/image33.emf"/><Relationship Id="rId29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24" Type="http://schemas.openxmlformats.org/officeDocument/2006/relationships/image" Target="../media/image37.emf"/><Relationship Id="rId32" Type="http://schemas.openxmlformats.org/officeDocument/2006/relationships/image" Target="../media/image45.emf"/><Relationship Id="rId37" Type="http://schemas.openxmlformats.org/officeDocument/2006/relationships/image" Target="../media/image50.emf"/><Relationship Id="rId5" Type="http://schemas.openxmlformats.org/officeDocument/2006/relationships/image" Target="../media/image18.emf"/><Relationship Id="rId15" Type="http://schemas.openxmlformats.org/officeDocument/2006/relationships/image" Target="../media/image28.emf"/><Relationship Id="rId23" Type="http://schemas.openxmlformats.org/officeDocument/2006/relationships/image" Target="../media/image36.emf"/><Relationship Id="rId28" Type="http://schemas.openxmlformats.org/officeDocument/2006/relationships/image" Target="../media/image41.emf"/><Relationship Id="rId36" Type="http://schemas.openxmlformats.org/officeDocument/2006/relationships/image" Target="../media/image49.emf"/><Relationship Id="rId10" Type="http://schemas.openxmlformats.org/officeDocument/2006/relationships/image" Target="../media/image23.emf"/><Relationship Id="rId19" Type="http://schemas.openxmlformats.org/officeDocument/2006/relationships/image" Target="../media/image32.emf"/><Relationship Id="rId31" Type="http://schemas.openxmlformats.org/officeDocument/2006/relationships/image" Target="../media/image44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Relationship Id="rId14" Type="http://schemas.openxmlformats.org/officeDocument/2006/relationships/image" Target="../media/image27.emf"/><Relationship Id="rId22" Type="http://schemas.openxmlformats.org/officeDocument/2006/relationships/image" Target="../media/image35.emf"/><Relationship Id="rId27" Type="http://schemas.openxmlformats.org/officeDocument/2006/relationships/image" Target="../media/image40.emf"/><Relationship Id="rId30" Type="http://schemas.openxmlformats.org/officeDocument/2006/relationships/image" Target="../media/image43.emf"/><Relationship Id="rId35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de-DE" dirty="0">
                <a:solidFill>
                  <a:prstClr val="black"/>
                </a:solidFill>
              </a:rPr>
              <a:t>Modultage 2023</a:t>
            </a:r>
            <a:br>
              <a:rPr lang="de-DE" dirty="0">
                <a:solidFill>
                  <a:prstClr val="black"/>
                </a:solidFill>
              </a:rPr>
            </a:br>
            <a:r>
              <a:rPr lang="de-DE" dirty="0" smtClean="0">
                <a:solidFill>
                  <a:prstClr val="black"/>
                </a:solidFill>
              </a:rPr>
              <a:t>Tag A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843808" y="2780928"/>
            <a:ext cx="5753675" cy="864096"/>
          </a:xfrm>
        </p:spPr>
        <p:txBody>
          <a:bodyPr/>
          <a:lstStyle/>
          <a:p>
            <a:pPr algn="r"/>
            <a:r>
              <a:rPr lang="de-DE" dirty="0" smtClean="0"/>
              <a:t>Funkausbildung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1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Funkrufnamen Einsatzstellenfunk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98D88A3-707D-4BEB-9211-B992CDB1E026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/>
          <a:srcRect r="2542"/>
          <a:stretch/>
        </p:blipFill>
        <p:spPr>
          <a:xfrm>
            <a:off x="612000" y="2081464"/>
            <a:ext cx="5328152" cy="4264226"/>
          </a:xfrm>
          <a:prstGeom prst="rect">
            <a:avLst/>
          </a:prstGeom>
        </p:spPr>
      </p:pic>
      <p:pic>
        <p:nvPicPr>
          <p:cNvPr id="22" name="Inhaltsplatzhalter 21"/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019800" y="2420888"/>
            <a:ext cx="695325" cy="695325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6794773" y="2588530"/>
            <a:ext cx="1368152" cy="360040"/>
          </a:xfrm>
          <a:prstGeom prst="rect">
            <a:avLst/>
          </a:prstGeom>
          <a:solidFill>
            <a:schemeClr val="bg1"/>
          </a:solidFill>
          <a:ln>
            <a:solidFill>
              <a:srgbClr val="004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Melder 1 (2, 3)</a:t>
            </a:r>
            <a:endParaRPr lang="de-D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LZ der FF mit DL oder PTLF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1070" r="1111"/>
          <a:stretch/>
        </p:blipFill>
        <p:spPr>
          <a:xfrm>
            <a:off x="607096" y="2043514"/>
            <a:ext cx="6336704" cy="16784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1098" r="1237"/>
          <a:stretch/>
        </p:blipFill>
        <p:spPr>
          <a:xfrm>
            <a:off x="683568" y="3845198"/>
            <a:ext cx="6489085" cy="168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LZ 21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2028947"/>
            <a:ext cx="6380952" cy="16857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00" y="3860399"/>
            <a:ext cx="6466667" cy="1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Ständig geschaltete Rufgruppen </a:t>
            </a:r>
            <a:r>
              <a:rPr lang="de-DE" dirty="0" err="1" smtClean="0"/>
              <a:t>Lst</a:t>
            </a:r>
            <a:r>
              <a:rPr lang="de-DE" dirty="0" smtClean="0"/>
              <a:t>.-Münster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42FA50-B717-4954-8D53-C7B7AA436651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82196" y="1987973"/>
            <a:ext cx="1095375" cy="847725"/>
          </a:xfrm>
          <a:prstGeom prst="rect">
            <a:avLst/>
          </a:prstGeom>
        </p:spPr>
      </p:pic>
      <p:sp>
        <p:nvSpPr>
          <p:cNvPr id="8" name="Flussdiagramm: Vorbereitung 7"/>
          <p:cNvSpPr/>
          <p:nvPr/>
        </p:nvSpPr>
        <p:spPr>
          <a:xfrm>
            <a:off x="2122355" y="4529837"/>
            <a:ext cx="1349007" cy="524042"/>
          </a:xfrm>
          <a:prstGeom prst="flowChartPrepara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TMO: </a:t>
            </a:r>
            <a:r>
              <a:rPr lang="de-DE" sz="1000" dirty="0" smtClean="0">
                <a:solidFill>
                  <a:schemeClr val="tx1"/>
                </a:solidFill>
              </a:rPr>
              <a:t>MS_FW</a:t>
            </a:r>
          </a:p>
          <a:p>
            <a:pPr algn="ctr"/>
            <a:r>
              <a:rPr lang="de-DE" sz="700" b="1" dirty="0" smtClean="0">
                <a:solidFill>
                  <a:srgbClr val="0070C0"/>
                </a:solidFill>
              </a:rPr>
              <a:t>KW: 4803</a:t>
            </a:r>
          </a:p>
        </p:txBody>
      </p:sp>
      <p:sp>
        <p:nvSpPr>
          <p:cNvPr id="9" name="Flussdiagramm: Vorbereitung 8"/>
          <p:cNvSpPr/>
          <p:nvPr/>
        </p:nvSpPr>
        <p:spPr>
          <a:xfrm>
            <a:off x="2114331" y="5175817"/>
            <a:ext cx="1349008" cy="546493"/>
          </a:xfrm>
          <a:prstGeom prst="flowChartPrepara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b="1" dirty="0" smtClean="0">
              <a:solidFill>
                <a:schemeClr val="tx1"/>
              </a:solidFill>
            </a:endParaRPr>
          </a:p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TMO: </a:t>
            </a:r>
            <a:r>
              <a:rPr lang="de-DE" sz="1000" dirty="0" smtClean="0">
                <a:solidFill>
                  <a:schemeClr val="tx1"/>
                </a:solidFill>
              </a:rPr>
              <a:t>MS_RD</a:t>
            </a:r>
          </a:p>
          <a:p>
            <a:pPr lvl="0" algn="ctr"/>
            <a:r>
              <a:rPr lang="de-DE" sz="700" b="1" dirty="0">
                <a:solidFill>
                  <a:srgbClr val="0070C0"/>
                </a:solidFill>
              </a:rPr>
              <a:t>KW: </a:t>
            </a:r>
            <a:r>
              <a:rPr lang="de-DE" sz="700" b="1" dirty="0" smtClean="0">
                <a:solidFill>
                  <a:srgbClr val="0070C0"/>
                </a:solidFill>
              </a:rPr>
              <a:t>4805</a:t>
            </a:r>
            <a:endParaRPr lang="de-DE" sz="700" b="1" dirty="0">
              <a:solidFill>
                <a:srgbClr val="0070C0"/>
              </a:solidFill>
            </a:endParaRPr>
          </a:p>
          <a:p>
            <a:pPr algn="ctr"/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10" name="Flussdiagramm: Vorbereitung 9"/>
          <p:cNvSpPr/>
          <p:nvPr/>
        </p:nvSpPr>
        <p:spPr>
          <a:xfrm>
            <a:off x="2164294" y="2552509"/>
            <a:ext cx="1353096" cy="567833"/>
          </a:xfrm>
          <a:prstGeom prst="flowChartPrepara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TMO: </a:t>
            </a:r>
            <a:r>
              <a:rPr lang="de-DE" sz="1000" dirty="0" err="1" smtClean="0">
                <a:solidFill>
                  <a:schemeClr val="tx1"/>
                </a:solidFill>
              </a:rPr>
              <a:t>MS_Anruf</a:t>
            </a:r>
            <a:endParaRPr lang="de-DE" sz="1000" dirty="0" smtClean="0">
              <a:solidFill>
                <a:schemeClr val="tx1"/>
              </a:solidFill>
            </a:endParaRPr>
          </a:p>
          <a:p>
            <a:pPr lvl="0" algn="ctr"/>
            <a:r>
              <a:rPr lang="de-DE" sz="700" b="1" dirty="0">
                <a:solidFill>
                  <a:srgbClr val="0070C0"/>
                </a:solidFill>
              </a:rPr>
              <a:t>KW: </a:t>
            </a:r>
            <a:r>
              <a:rPr lang="de-DE" sz="700" b="1" dirty="0" smtClean="0">
                <a:solidFill>
                  <a:srgbClr val="0070C0"/>
                </a:solidFill>
              </a:rPr>
              <a:t>4801</a:t>
            </a:r>
            <a:endParaRPr lang="de-DE" sz="700" b="1" dirty="0">
              <a:solidFill>
                <a:srgbClr val="0070C0"/>
              </a:solidFill>
            </a:endParaRPr>
          </a:p>
        </p:txBody>
      </p:sp>
      <p:sp>
        <p:nvSpPr>
          <p:cNvPr id="11" name="Flussdiagramm: Vorbereitung 10"/>
          <p:cNvSpPr/>
          <p:nvPr/>
        </p:nvSpPr>
        <p:spPr>
          <a:xfrm>
            <a:off x="2122355" y="3877605"/>
            <a:ext cx="1349008" cy="546493"/>
          </a:xfrm>
          <a:prstGeom prst="flowChartPrepara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TMO: </a:t>
            </a:r>
            <a:r>
              <a:rPr lang="de-DE" sz="1000" dirty="0" err="1" smtClean="0">
                <a:solidFill>
                  <a:schemeClr val="tx1"/>
                </a:solidFill>
              </a:rPr>
              <a:t>MS_Notruf</a:t>
            </a:r>
            <a:endParaRPr lang="de-DE" sz="1000" dirty="0" smtClean="0">
              <a:solidFill>
                <a:schemeClr val="tx1"/>
              </a:solidFill>
            </a:endParaRPr>
          </a:p>
        </p:txBody>
      </p:sp>
      <p:sp>
        <p:nvSpPr>
          <p:cNvPr id="12" name="Flussdiagramm: Vorbereitung 11"/>
          <p:cNvSpPr/>
          <p:nvPr/>
        </p:nvSpPr>
        <p:spPr>
          <a:xfrm>
            <a:off x="2150349" y="3239263"/>
            <a:ext cx="1349007" cy="524042"/>
          </a:xfrm>
          <a:prstGeom prst="flowChartPrepara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TMO: 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MS_BOS</a:t>
            </a:r>
          </a:p>
          <a:p>
            <a:pPr algn="ctr"/>
            <a:r>
              <a:rPr lang="de-DE" sz="700" b="1" dirty="0" smtClean="0">
                <a:solidFill>
                  <a:srgbClr val="0070C0"/>
                </a:solidFill>
              </a:rPr>
              <a:t>KW: 4802</a:t>
            </a:r>
          </a:p>
        </p:txBody>
      </p:sp>
      <p:cxnSp>
        <p:nvCxnSpPr>
          <p:cNvPr id="14" name="Gewinkelter Verbinder 13"/>
          <p:cNvCxnSpPr>
            <a:stCxn id="7" idx="2"/>
          </p:cNvCxnSpPr>
          <p:nvPr/>
        </p:nvCxnSpPr>
        <p:spPr>
          <a:xfrm rot="16200000" flipH="1">
            <a:off x="1357296" y="2708285"/>
            <a:ext cx="665640" cy="920465"/>
          </a:xfrm>
          <a:prstGeom prst="bentConnector2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Gewinkelter Verbinder 16"/>
          <p:cNvCxnSpPr/>
          <p:nvPr/>
        </p:nvCxnSpPr>
        <p:spPr>
          <a:xfrm>
            <a:off x="1229883" y="3509930"/>
            <a:ext cx="892472" cy="640172"/>
          </a:xfrm>
          <a:prstGeom prst="bentConnector3">
            <a:avLst>
              <a:gd name="adj1" fmla="val -18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Gewinkelter Verbinder 21"/>
          <p:cNvCxnSpPr/>
          <p:nvPr/>
        </p:nvCxnSpPr>
        <p:spPr>
          <a:xfrm>
            <a:off x="1229883" y="4149149"/>
            <a:ext cx="892472" cy="640172"/>
          </a:xfrm>
          <a:prstGeom prst="bentConnector3">
            <a:avLst>
              <a:gd name="adj1" fmla="val -18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Gewinkelter Verbinder 22"/>
          <p:cNvCxnSpPr/>
          <p:nvPr/>
        </p:nvCxnSpPr>
        <p:spPr>
          <a:xfrm>
            <a:off x="1229883" y="4801441"/>
            <a:ext cx="892472" cy="640172"/>
          </a:xfrm>
          <a:prstGeom prst="bentConnector3">
            <a:avLst>
              <a:gd name="adj1" fmla="val -18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winkelter Verbinder 23"/>
          <p:cNvCxnSpPr/>
          <p:nvPr/>
        </p:nvCxnSpPr>
        <p:spPr>
          <a:xfrm>
            <a:off x="1229884" y="5465181"/>
            <a:ext cx="892472" cy="640172"/>
          </a:xfrm>
          <a:prstGeom prst="bentConnector3">
            <a:avLst>
              <a:gd name="adj1" fmla="val -18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283" y="5121527"/>
            <a:ext cx="1104900" cy="67627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600" y="4435773"/>
            <a:ext cx="952500" cy="714375"/>
          </a:xfrm>
          <a:prstGeom prst="rect">
            <a:avLst/>
          </a:prstGeom>
        </p:spPr>
      </p:pic>
      <p:sp>
        <p:nvSpPr>
          <p:cNvPr id="18" name="Nach links gekrümmter Pfeil 17"/>
          <p:cNvSpPr/>
          <p:nvPr/>
        </p:nvSpPr>
        <p:spPr>
          <a:xfrm>
            <a:off x="6028557" y="4676372"/>
            <a:ext cx="524644" cy="912868"/>
          </a:xfrm>
          <a:prstGeom prst="curvedLeftArrow">
            <a:avLst/>
          </a:prstGeom>
          <a:gradFill>
            <a:gsLst>
              <a:gs pos="0">
                <a:srgbClr val="FF0000"/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32" name="Gerader Verbinder 31"/>
          <p:cNvCxnSpPr>
            <a:stCxn id="8" idx="3"/>
            <a:endCxn id="20" idx="1"/>
          </p:cNvCxnSpPr>
          <p:nvPr/>
        </p:nvCxnSpPr>
        <p:spPr>
          <a:xfrm>
            <a:off x="3471362" y="4791858"/>
            <a:ext cx="1445238" cy="110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3471362" y="5444196"/>
            <a:ext cx="1460677" cy="71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Nach rechts gekrümmter Pfeil 15"/>
          <p:cNvSpPr/>
          <p:nvPr/>
        </p:nvSpPr>
        <p:spPr>
          <a:xfrm rot="10800000" flipH="1">
            <a:off x="4211961" y="4602831"/>
            <a:ext cx="525600" cy="914400"/>
          </a:xfrm>
          <a:prstGeom prst="curvedRightArrow">
            <a:avLst/>
          </a:prstGeom>
          <a:gradFill flip="none" rotWithShape="1">
            <a:gsLst>
              <a:gs pos="0">
                <a:srgbClr val="005BBF"/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574781" y="4609515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Dynamische Gruppenzuordnung</a:t>
            </a:r>
          </a:p>
          <a:p>
            <a:r>
              <a:rPr lang="de-DE" dirty="0"/>
              <a:t>m</a:t>
            </a:r>
            <a:r>
              <a:rPr lang="de-DE" dirty="0" smtClean="0"/>
              <a:t>it Statusgabe </a:t>
            </a:r>
            <a:endParaRPr lang="de-DE" dirty="0"/>
          </a:p>
        </p:txBody>
      </p:sp>
      <p:cxnSp>
        <p:nvCxnSpPr>
          <p:cNvPr id="27" name="Gerader Verbinder 26"/>
          <p:cNvCxnSpPr>
            <a:stCxn id="7" idx="2"/>
          </p:cNvCxnSpPr>
          <p:nvPr/>
        </p:nvCxnSpPr>
        <p:spPr>
          <a:xfrm>
            <a:off x="1229884" y="2835698"/>
            <a:ext cx="929419" cy="1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ussdiagramm: Vorbereitung 33"/>
          <p:cNvSpPr/>
          <p:nvPr/>
        </p:nvSpPr>
        <p:spPr>
          <a:xfrm>
            <a:off x="2114331" y="5844248"/>
            <a:ext cx="1349007" cy="524042"/>
          </a:xfrm>
          <a:prstGeom prst="flowChartPrepara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TMO: 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NRW_BZ_MS</a:t>
            </a:r>
          </a:p>
        </p:txBody>
      </p:sp>
    </p:spTree>
    <p:extLst>
      <p:ext uri="{BB962C8B-B14F-4D97-AF65-F5344CB8AC3E}">
        <p14:creationId xmlns:p14="http://schemas.microsoft.com/office/powerpoint/2010/main" val="35192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6" grpId="0" animBg="1"/>
      <p:bldP spid="35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Westen/ Funktionskennzeichnung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4A7EE7-6D8D-470A-B081-D5E59CDF4446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14</a:t>
            </a:fld>
            <a:endParaRPr lang="de-DE"/>
          </a:p>
        </p:txBody>
      </p:sp>
      <p:graphicFrame>
        <p:nvGraphicFramePr>
          <p:cNvPr id="22" name="Tabel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623018"/>
              </p:ext>
            </p:extLst>
          </p:nvPr>
        </p:nvGraphicFramePr>
        <p:xfrm>
          <a:off x="612000" y="2141858"/>
          <a:ext cx="6984336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688">
                  <a:extLst>
                    <a:ext uri="{9D8B030D-6E8A-4147-A177-3AD203B41FA5}">
                      <a16:colId xmlns:a16="http://schemas.microsoft.com/office/drawing/2014/main" val="3048899528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100804953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085225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 smtClean="0"/>
                        <a:t>Farbe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Funktion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Bemerkung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962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Einsatzleiter (EL)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A,B,C-Dienst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9126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Einsatzabschnittsleiter (EAL)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B,C,-Dienst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GF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255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Untereinsatz-</a:t>
                      </a:r>
                    </a:p>
                    <a:p>
                      <a:r>
                        <a:rPr lang="de-DE" dirty="0" err="1" smtClean="0"/>
                        <a:t>abschnittsleiter</a:t>
                      </a:r>
                      <a:r>
                        <a:rPr lang="de-DE" dirty="0" smtClean="0"/>
                        <a:t> (UEAL)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B,C,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GF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570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Zugführer 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C-Dienst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8363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Gruppenführer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GF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4900046"/>
                  </a:ext>
                </a:extLst>
              </a:tr>
            </a:tbl>
          </a:graphicData>
        </a:graphic>
      </p:graphicFrame>
      <p:pic>
        <p:nvPicPr>
          <p:cNvPr id="8" name="Picture 8" descr="File:Funktionsweste-2-gelb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70128"/>
            <a:ext cx="50218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ile:Funktionsweste-2-weiss.gif">
            <a:hlinkClick r:id="rId4"/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7694"/>
            <a:ext cx="50213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File:Funktionsweste-2-rot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18" y="4467819"/>
            <a:ext cx="501965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File:Funktionsweste-2-blau.gif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00" y="5111071"/>
            <a:ext cx="50144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909918" y="3825104"/>
            <a:ext cx="500725" cy="540000"/>
            <a:chOff x="-2291" y="2296"/>
            <a:chExt cx="6057" cy="6514"/>
          </a:xfrm>
        </p:grpSpPr>
        <p:pic>
          <p:nvPicPr>
            <p:cNvPr id="15" name="Picture 5" descr="File:Funktionsweste-2-gelb.gif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91" y="2296"/>
              <a:ext cx="6057" cy="6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eform 21"/>
            <p:cNvSpPr>
              <a:spLocks/>
            </p:cNvSpPr>
            <p:nvPr/>
          </p:nvSpPr>
          <p:spPr bwMode="auto">
            <a:xfrm>
              <a:off x="2653" y="2795"/>
              <a:ext cx="1089" cy="3992"/>
            </a:xfrm>
            <a:custGeom>
              <a:avLst/>
              <a:gdLst>
                <a:gd name="T0" fmla="*/ 91 w 1089"/>
                <a:gd name="T1" fmla="*/ 45 h 3992"/>
                <a:gd name="T2" fmla="*/ 136 w 1089"/>
                <a:gd name="T3" fmla="*/ 771 h 3992"/>
                <a:gd name="T4" fmla="*/ 182 w 1089"/>
                <a:gd name="T5" fmla="*/ 1089 h 3992"/>
                <a:gd name="T6" fmla="*/ 272 w 1089"/>
                <a:gd name="T7" fmla="*/ 1542 h 3992"/>
                <a:gd name="T8" fmla="*/ 318 w 1089"/>
                <a:gd name="T9" fmla="*/ 1814 h 3992"/>
                <a:gd name="T10" fmla="*/ 318 w 1089"/>
                <a:gd name="T11" fmla="*/ 1905 h 3992"/>
                <a:gd name="T12" fmla="*/ 318 w 1089"/>
                <a:gd name="T13" fmla="*/ 1814 h 3992"/>
                <a:gd name="T14" fmla="*/ 408 w 1089"/>
                <a:gd name="T15" fmla="*/ 2041 h 3992"/>
                <a:gd name="T16" fmla="*/ 545 w 1089"/>
                <a:gd name="T17" fmla="*/ 2404 h 3992"/>
                <a:gd name="T18" fmla="*/ 590 w 1089"/>
                <a:gd name="T19" fmla="*/ 2540 h 3992"/>
                <a:gd name="T20" fmla="*/ 590 w 1089"/>
                <a:gd name="T21" fmla="*/ 2495 h 3992"/>
                <a:gd name="T22" fmla="*/ 545 w 1089"/>
                <a:gd name="T23" fmla="*/ 2495 h 3992"/>
                <a:gd name="T24" fmla="*/ 590 w 1089"/>
                <a:gd name="T25" fmla="*/ 2495 h 3992"/>
                <a:gd name="T26" fmla="*/ 862 w 1089"/>
                <a:gd name="T27" fmla="*/ 2858 h 3992"/>
                <a:gd name="T28" fmla="*/ 998 w 1089"/>
                <a:gd name="T29" fmla="*/ 2994 h 3992"/>
                <a:gd name="T30" fmla="*/ 1089 w 1089"/>
                <a:gd name="T31" fmla="*/ 3039 h 3992"/>
                <a:gd name="T32" fmla="*/ 1043 w 1089"/>
                <a:gd name="T33" fmla="*/ 3039 h 3992"/>
                <a:gd name="T34" fmla="*/ 1043 w 1089"/>
                <a:gd name="T35" fmla="*/ 3992 h 3992"/>
                <a:gd name="T36" fmla="*/ 1043 w 1089"/>
                <a:gd name="T37" fmla="*/ 3946 h 3992"/>
                <a:gd name="T38" fmla="*/ 0 w 1089"/>
                <a:gd name="T39" fmla="*/ 3946 h 3992"/>
                <a:gd name="T40" fmla="*/ 0 w 1089"/>
                <a:gd name="T41" fmla="*/ 1814 h 3992"/>
                <a:gd name="T42" fmla="*/ 136 w 1089"/>
                <a:gd name="T43" fmla="*/ 1814 h 3992"/>
                <a:gd name="T44" fmla="*/ 91 w 1089"/>
                <a:gd name="T45" fmla="*/ 1814 h 3992"/>
                <a:gd name="T46" fmla="*/ 91 w 1089"/>
                <a:gd name="T47" fmla="*/ 1270 h 3992"/>
                <a:gd name="T48" fmla="*/ 0 w 1089"/>
                <a:gd name="T49" fmla="*/ 1270 h 3992"/>
                <a:gd name="T50" fmla="*/ 0 w 1089"/>
                <a:gd name="T51" fmla="*/ 0 h 3992"/>
                <a:gd name="T52" fmla="*/ 91 w 1089"/>
                <a:gd name="T53" fmla="*/ 45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89" h="3992">
                  <a:moveTo>
                    <a:pt x="91" y="45"/>
                  </a:moveTo>
                  <a:lnTo>
                    <a:pt x="136" y="771"/>
                  </a:lnTo>
                  <a:lnTo>
                    <a:pt x="182" y="1089"/>
                  </a:lnTo>
                  <a:lnTo>
                    <a:pt x="272" y="1542"/>
                  </a:lnTo>
                  <a:lnTo>
                    <a:pt x="318" y="1814"/>
                  </a:lnTo>
                  <a:lnTo>
                    <a:pt x="318" y="1905"/>
                  </a:lnTo>
                  <a:lnTo>
                    <a:pt x="318" y="1814"/>
                  </a:lnTo>
                  <a:lnTo>
                    <a:pt x="408" y="2041"/>
                  </a:lnTo>
                  <a:lnTo>
                    <a:pt x="545" y="2404"/>
                  </a:lnTo>
                  <a:lnTo>
                    <a:pt x="590" y="2540"/>
                  </a:lnTo>
                  <a:lnTo>
                    <a:pt x="590" y="2495"/>
                  </a:lnTo>
                  <a:lnTo>
                    <a:pt x="545" y="2495"/>
                  </a:lnTo>
                  <a:lnTo>
                    <a:pt x="590" y="2495"/>
                  </a:lnTo>
                  <a:lnTo>
                    <a:pt x="862" y="2858"/>
                  </a:lnTo>
                  <a:lnTo>
                    <a:pt x="998" y="2994"/>
                  </a:lnTo>
                  <a:lnTo>
                    <a:pt x="1089" y="3039"/>
                  </a:lnTo>
                  <a:lnTo>
                    <a:pt x="1043" y="3039"/>
                  </a:lnTo>
                  <a:lnTo>
                    <a:pt x="1043" y="3992"/>
                  </a:lnTo>
                  <a:lnTo>
                    <a:pt x="1043" y="3946"/>
                  </a:lnTo>
                  <a:lnTo>
                    <a:pt x="0" y="3946"/>
                  </a:lnTo>
                  <a:lnTo>
                    <a:pt x="0" y="1814"/>
                  </a:lnTo>
                  <a:lnTo>
                    <a:pt x="136" y="1814"/>
                  </a:lnTo>
                  <a:lnTo>
                    <a:pt x="91" y="1814"/>
                  </a:lnTo>
                  <a:lnTo>
                    <a:pt x="91" y="127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91" y="45"/>
                  </a:lnTo>
                  <a:close/>
                </a:path>
              </a:pathLst>
            </a:custGeom>
            <a:solidFill>
              <a:srgbClr val="FC8C1C"/>
            </a:solidFill>
            <a:ln w="9525">
              <a:solidFill>
                <a:srgbClr val="FC8C1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Freeform 23"/>
            <p:cNvSpPr>
              <a:spLocks/>
            </p:cNvSpPr>
            <p:nvPr/>
          </p:nvSpPr>
          <p:spPr bwMode="auto">
            <a:xfrm>
              <a:off x="-2246" y="2750"/>
              <a:ext cx="1089" cy="4037"/>
            </a:xfrm>
            <a:custGeom>
              <a:avLst/>
              <a:gdLst>
                <a:gd name="T0" fmla="*/ 998 w 1089"/>
                <a:gd name="T1" fmla="*/ 90 h 4037"/>
                <a:gd name="T2" fmla="*/ 953 w 1089"/>
                <a:gd name="T3" fmla="*/ 589 h 4037"/>
                <a:gd name="T4" fmla="*/ 908 w 1089"/>
                <a:gd name="T5" fmla="*/ 952 h 4037"/>
                <a:gd name="T6" fmla="*/ 771 w 1089"/>
                <a:gd name="T7" fmla="*/ 1723 h 4037"/>
                <a:gd name="T8" fmla="*/ 726 w 1089"/>
                <a:gd name="T9" fmla="*/ 1995 h 4037"/>
                <a:gd name="T10" fmla="*/ 681 w 1089"/>
                <a:gd name="T11" fmla="*/ 2132 h 4037"/>
                <a:gd name="T12" fmla="*/ 590 w 1089"/>
                <a:gd name="T13" fmla="*/ 2358 h 4037"/>
                <a:gd name="T14" fmla="*/ 499 w 1089"/>
                <a:gd name="T15" fmla="*/ 2585 h 4037"/>
                <a:gd name="T16" fmla="*/ 363 w 1089"/>
                <a:gd name="T17" fmla="*/ 2767 h 4037"/>
                <a:gd name="T18" fmla="*/ 227 w 1089"/>
                <a:gd name="T19" fmla="*/ 2903 h 4037"/>
                <a:gd name="T20" fmla="*/ 91 w 1089"/>
                <a:gd name="T21" fmla="*/ 2993 h 4037"/>
                <a:gd name="T22" fmla="*/ 0 w 1089"/>
                <a:gd name="T23" fmla="*/ 3039 h 4037"/>
                <a:gd name="T24" fmla="*/ 0 w 1089"/>
                <a:gd name="T25" fmla="*/ 4037 h 4037"/>
                <a:gd name="T26" fmla="*/ 0 w 1089"/>
                <a:gd name="T27" fmla="*/ 3991 h 4037"/>
                <a:gd name="T28" fmla="*/ 1089 w 1089"/>
                <a:gd name="T29" fmla="*/ 3991 h 4037"/>
                <a:gd name="T30" fmla="*/ 1089 w 1089"/>
                <a:gd name="T31" fmla="*/ 1859 h 4037"/>
                <a:gd name="T32" fmla="*/ 953 w 1089"/>
                <a:gd name="T33" fmla="*/ 1859 h 4037"/>
                <a:gd name="T34" fmla="*/ 953 w 1089"/>
                <a:gd name="T35" fmla="*/ 1315 h 4037"/>
                <a:gd name="T36" fmla="*/ 1089 w 1089"/>
                <a:gd name="T37" fmla="*/ 1315 h 4037"/>
                <a:gd name="T38" fmla="*/ 1089 w 1089"/>
                <a:gd name="T39" fmla="*/ 0 h 4037"/>
                <a:gd name="T40" fmla="*/ 1089 w 1089"/>
                <a:gd name="T41" fmla="*/ 45 h 4037"/>
                <a:gd name="T42" fmla="*/ 998 w 1089"/>
                <a:gd name="T43" fmla="*/ 90 h 4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9" h="4037">
                  <a:moveTo>
                    <a:pt x="998" y="90"/>
                  </a:moveTo>
                  <a:lnTo>
                    <a:pt x="953" y="589"/>
                  </a:lnTo>
                  <a:lnTo>
                    <a:pt x="908" y="952"/>
                  </a:lnTo>
                  <a:lnTo>
                    <a:pt x="771" y="1723"/>
                  </a:lnTo>
                  <a:lnTo>
                    <a:pt x="726" y="1995"/>
                  </a:lnTo>
                  <a:lnTo>
                    <a:pt x="681" y="2132"/>
                  </a:lnTo>
                  <a:lnTo>
                    <a:pt x="590" y="2358"/>
                  </a:lnTo>
                  <a:lnTo>
                    <a:pt x="499" y="2585"/>
                  </a:lnTo>
                  <a:lnTo>
                    <a:pt x="363" y="2767"/>
                  </a:lnTo>
                  <a:lnTo>
                    <a:pt x="227" y="2903"/>
                  </a:lnTo>
                  <a:lnTo>
                    <a:pt x="91" y="2993"/>
                  </a:lnTo>
                  <a:lnTo>
                    <a:pt x="0" y="3039"/>
                  </a:lnTo>
                  <a:lnTo>
                    <a:pt x="0" y="4037"/>
                  </a:lnTo>
                  <a:lnTo>
                    <a:pt x="0" y="3991"/>
                  </a:lnTo>
                  <a:lnTo>
                    <a:pt x="1089" y="3991"/>
                  </a:lnTo>
                  <a:lnTo>
                    <a:pt x="1089" y="1859"/>
                  </a:lnTo>
                  <a:lnTo>
                    <a:pt x="953" y="1859"/>
                  </a:lnTo>
                  <a:lnTo>
                    <a:pt x="953" y="1315"/>
                  </a:lnTo>
                  <a:lnTo>
                    <a:pt x="1089" y="1315"/>
                  </a:lnTo>
                  <a:lnTo>
                    <a:pt x="1089" y="0"/>
                  </a:lnTo>
                  <a:lnTo>
                    <a:pt x="1089" y="45"/>
                  </a:lnTo>
                  <a:lnTo>
                    <a:pt x="998" y="90"/>
                  </a:lnTo>
                  <a:close/>
                </a:path>
              </a:pathLst>
            </a:custGeom>
            <a:solidFill>
              <a:srgbClr val="FC8C1C"/>
            </a:solidFill>
            <a:ln w="9525">
              <a:solidFill>
                <a:srgbClr val="FC8C1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-658" y="2341"/>
              <a:ext cx="2767" cy="1724"/>
            </a:xfrm>
            <a:custGeom>
              <a:avLst/>
              <a:gdLst>
                <a:gd name="T0" fmla="*/ 45 w 2767"/>
                <a:gd name="T1" fmla="*/ 182 h 1724"/>
                <a:gd name="T2" fmla="*/ 408 w 2767"/>
                <a:gd name="T3" fmla="*/ 0 h 1724"/>
                <a:gd name="T4" fmla="*/ 726 w 2767"/>
                <a:gd name="T5" fmla="*/ 91 h 1724"/>
                <a:gd name="T6" fmla="*/ 953 w 2767"/>
                <a:gd name="T7" fmla="*/ 137 h 1724"/>
                <a:gd name="T8" fmla="*/ 1179 w 2767"/>
                <a:gd name="T9" fmla="*/ 182 h 1724"/>
                <a:gd name="T10" fmla="*/ 1451 w 2767"/>
                <a:gd name="T11" fmla="*/ 182 h 1724"/>
                <a:gd name="T12" fmla="*/ 1588 w 2767"/>
                <a:gd name="T13" fmla="*/ 182 h 1724"/>
                <a:gd name="T14" fmla="*/ 1905 w 2767"/>
                <a:gd name="T15" fmla="*/ 137 h 1724"/>
                <a:gd name="T16" fmla="*/ 2132 w 2767"/>
                <a:gd name="T17" fmla="*/ 91 h 1724"/>
                <a:gd name="T18" fmla="*/ 2404 w 2767"/>
                <a:gd name="T19" fmla="*/ 0 h 1724"/>
                <a:gd name="T20" fmla="*/ 2767 w 2767"/>
                <a:gd name="T21" fmla="*/ 182 h 1724"/>
                <a:gd name="T22" fmla="*/ 2767 w 2767"/>
                <a:gd name="T23" fmla="*/ 1724 h 1724"/>
                <a:gd name="T24" fmla="*/ 0 w 2767"/>
                <a:gd name="T25" fmla="*/ 1724 h 1724"/>
                <a:gd name="T26" fmla="*/ 45 w 2767"/>
                <a:gd name="T27" fmla="*/ 1724 h 1724"/>
                <a:gd name="T28" fmla="*/ 45 w 2767"/>
                <a:gd name="T29" fmla="*/ 182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67" h="1724">
                  <a:moveTo>
                    <a:pt x="45" y="182"/>
                  </a:moveTo>
                  <a:lnTo>
                    <a:pt x="408" y="0"/>
                  </a:lnTo>
                  <a:lnTo>
                    <a:pt x="726" y="91"/>
                  </a:lnTo>
                  <a:lnTo>
                    <a:pt x="953" y="137"/>
                  </a:lnTo>
                  <a:lnTo>
                    <a:pt x="1179" y="182"/>
                  </a:lnTo>
                  <a:lnTo>
                    <a:pt x="1451" y="182"/>
                  </a:lnTo>
                  <a:lnTo>
                    <a:pt x="1588" y="182"/>
                  </a:lnTo>
                  <a:lnTo>
                    <a:pt x="1905" y="137"/>
                  </a:lnTo>
                  <a:lnTo>
                    <a:pt x="2132" y="91"/>
                  </a:lnTo>
                  <a:lnTo>
                    <a:pt x="2404" y="0"/>
                  </a:lnTo>
                  <a:lnTo>
                    <a:pt x="2767" y="182"/>
                  </a:lnTo>
                  <a:lnTo>
                    <a:pt x="2767" y="1724"/>
                  </a:lnTo>
                  <a:lnTo>
                    <a:pt x="0" y="1724"/>
                  </a:lnTo>
                  <a:lnTo>
                    <a:pt x="45" y="1724"/>
                  </a:lnTo>
                  <a:lnTo>
                    <a:pt x="45" y="182"/>
                  </a:lnTo>
                  <a:close/>
                </a:path>
              </a:pathLst>
            </a:custGeom>
            <a:solidFill>
              <a:srgbClr val="FC8C1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Rectangle 25"/>
            <p:cNvSpPr>
              <a:spLocks noChangeArrowheads="1"/>
            </p:cNvSpPr>
            <p:nvPr/>
          </p:nvSpPr>
          <p:spPr bwMode="auto">
            <a:xfrm>
              <a:off x="-613" y="4609"/>
              <a:ext cx="2722" cy="2132"/>
            </a:xfrm>
            <a:prstGeom prst="rect">
              <a:avLst/>
            </a:prstGeom>
            <a:solidFill>
              <a:srgbClr val="FC8C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Rectangle 26"/>
            <p:cNvSpPr>
              <a:spLocks noChangeArrowheads="1"/>
            </p:cNvSpPr>
            <p:nvPr/>
          </p:nvSpPr>
          <p:spPr bwMode="auto">
            <a:xfrm>
              <a:off x="-2246" y="7286"/>
              <a:ext cx="5942" cy="499"/>
            </a:xfrm>
            <a:prstGeom prst="rect">
              <a:avLst/>
            </a:prstGeom>
            <a:solidFill>
              <a:srgbClr val="FC8C1C"/>
            </a:solidFill>
            <a:ln w="9525">
              <a:solidFill>
                <a:srgbClr val="FC8C1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Rectangle 27"/>
            <p:cNvSpPr>
              <a:spLocks noChangeArrowheads="1"/>
            </p:cNvSpPr>
            <p:nvPr/>
          </p:nvSpPr>
          <p:spPr bwMode="auto">
            <a:xfrm>
              <a:off x="-2246" y="8284"/>
              <a:ext cx="5942" cy="498"/>
            </a:xfrm>
            <a:prstGeom prst="rect">
              <a:avLst/>
            </a:prstGeom>
            <a:solidFill>
              <a:srgbClr val="FC8C1C"/>
            </a:solidFill>
            <a:ln w="9525">
              <a:solidFill>
                <a:srgbClr val="FC8C1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3" name="Rechteck 22"/>
          <p:cNvSpPr/>
          <p:nvPr/>
        </p:nvSpPr>
        <p:spPr>
          <a:xfrm>
            <a:off x="539552" y="2141858"/>
            <a:ext cx="7272808" cy="3735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612000" y="2060848"/>
            <a:ext cx="7632408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26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Funkorganisation „alt“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8248"/>
            <a:ext cx="8634083" cy="66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8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D5F13C-D603-403D-BD6A-3F717A9E735C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062755"/>
              </p:ext>
            </p:extLst>
          </p:nvPr>
        </p:nvGraphicFramePr>
        <p:xfrm>
          <a:off x="-1764704" y="106968"/>
          <a:ext cx="12203113" cy="66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Visio" r:id="rId3" imgW="12296757" imgH="6572447" progId="Visio.Drawing.15">
                  <p:embed/>
                </p:oleObj>
              </mc:Choice>
              <mc:Fallback>
                <p:oleObj name="Visio" r:id="rId3" imgW="12296757" imgH="6572447" progId="Visio.Drawing.15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64704" y="106968"/>
                        <a:ext cx="12203113" cy="66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Grafik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863" y="298444"/>
            <a:ext cx="3879600" cy="6189104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1115616" y="1739089"/>
            <a:ext cx="720080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/>
          <p:cNvSpPr/>
          <p:nvPr/>
        </p:nvSpPr>
        <p:spPr>
          <a:xfrm>
            <a:off x="406459" y="4342509"/>
            <a:ext cx="72008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395536" y="4689385"/>
            <a:ext cx="720080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3347864" y="411816"/>
            <a:ext cx="115212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4624884" y="2568773"/>
            <a:ext cx="1603300" cy="3168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Menschenrettung</a:t>
            </a:r>
            <a:endParaRPr lang="de-DE" sz="1400" dirty="0"/>
          </a:p>
        </p:txBody>
      </p:sp>
      <p:sp>
        <p:nvSpPr>
          <p:cNvPr id="52" name="Rechteck 51"/>
          <p:cNvSpPr/>
          <p:nvPr/>
        </p:nvSpPr>
        <p:spPr>
          <a:xfrm>
            <a:off x="7380312" y="2568773"/>
            <a:ext cx="1650717" cy="3168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Brandbekämpfung</a:t>
            </a:r>
            <a:endParaRPr lang="de-DE" sz="1400" dirty="0"/>
          </a:p>
        </p:txBody>
      </p:sp>
      <p:sp>
        <p:nvSpPr>
          <p:cNvPr id="30" name="Pfeil nach links und rechts 29"/>
          <p:cNvSpPr/>
          <p:nvPr/>
        </p:nvSpPr>
        <p:spPr>
          <a:xfrm>
            <a:off x="6156176" y="4464006"/>
            <a:ext cx="1224136" cy="405154"/>
          </a:xfrm>
          <a:prstGeom prst="leftRight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rgbClr val="FF0000"/>
                </a:solidFill>
              </a:rPr>
              <a:t>Problem</a:t>
            </a:r>
            <a:endParaRPr lang="de-D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4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0" grpId="0" animBg="1"/>
      <p:bldP spid="51" grpId="0" animBg="1"/>
      <p:bldP spid="21" grpId="0" animBg="1"/>
      <p:bldP spid="25" grpId="0" animBg="1"/>
      <p:bldP spid="52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Änderungen vorgeplante Raumordnung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Umbenennung von Einsatzabschnitten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Neuorganisation von </a:t>
            </a:r>
            <a:r>
              <a:rPr lang="de-DE" dirty="0" smtClean="0"/>
              <a:t>Führungsgruppen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Inbetriebnahme der Rufgruppe 310_F* (Fü1)  im EA Schadensstelle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Führungsgruppe für Untereinsatzabschnitte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Umschalten von HRT erst nötig bei Bildung von „neuen“ EA-Abschnitten bzw. bei UEA-Bildung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23B5292-7AD9-46CE-9800-B9EE8C613606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Fst.4.2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843808" y="2780928"/>
            <a:ext cx="5753675" cy="864096"/>
          </a:xfrm>
        </p:spPr>
        <p:txBody>
          <a:bodyPr/>
          <a:lstStyle/>
          <a:p>
            <a:pPr algn="r"/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2874" r="686" b="52366"/>
          <a:stretch/>
        </p:blipFill>
        <p:spPr>
          <a:xfrm>
            <a:off x="467544" y="203130"/>
            <a:ext cx="8453483" cy="66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1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D5F13C-D603-403D-BD6A-3F717A9E735C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1115616" y="1739089"/>
            <a:ext cx="720080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l="13089" t="16608" r="58277" b="57621"/>
          <a:stretch/>
        </p:blipFill>
        <p:spPr>
          <a:xfrm>
            <a:off x="323528" y="476672"/>
            <a:ext cx="4301172" cy="5530078"/>
          </a:xfrm>
          <a:prstGeom prst="rect">
            <a:avLst/>
          </a:prstGeom>
        </p:spPr>
      </p:pic>
      <p:sp>
        <p:nvSpPr>
          <p:cNvPr id="51" name="Ellipse 50"/>
          <p:cNvSpPr/>
          <p:nvPr/>
        </p:nvSpPr>
        <p:spPr>
          <a:xfrm>
            <a:off x="1043608" y="5229200"/>
            <a:ext cx="72007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Ellipse 49"/>
          <p:cNvSpPr/>
          <p:nvPr/>
        </p:nvSpPr>
        <p:spPr>
          <a:xfrm>
            <a:off x="1043608" y="4769571"/>
            <a:ext cx="746433" cy="3987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Pfeil nach links 14"/>
          <p:cNvSpPr/>
          <p:nvPr/>
        </p:nvSpPr>
        <p:spPr>
          <a:xfrm rot="18970071">
            <a:off x="1542615" y="3852467"/>
            <a:ext cx="1656184" cy="72008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/>
              <a:t>Standardrufgruppen</a:t>
            </a:r>
          </a:p>
          <a:p>
            <a:pPr algn="ctr"/>
            <a:r>
              <a:rPr lang="de-DE" sz="1100" dirty="0" smtClean="0"/>
              <a:t>Trupps/ GF</a:t>
            </a:r>
            <a:endParaRPr lang="de-DE" sz="1100" dirty="0"/>
          </a:p>
        </p:txBody>
      </p:sp>
      <p:sp>
        <p:nvSpPr>
          <p:cNvPr id="17" name="Pfeil nach links 16"/>
          <p:cNvSpPr/>
          <p:nvPr/>
        </p:nvSpPr>
        <p:spPr>
          <a:xfrm rot="18915020">
            <a:off x="1662325" y="859856"/>
            <a:ext cx="1656184" cy="72008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/>
              <a:t>Führungsgruppe UEA</a:t>
            </a:r>
            <a:endParaRPr lang="de-DE" sz="1100" dirty="0"/>
          </a:p>
        </p:txBody>
      </p:sp>
      <p:sp>
        <p:nvSpPr>
          <p:cNvPr id="19" name="Pfeil nach rechts 18"/>
          <p:cNvSpPr/>
          <p:nvPr/>
        </p:nvSpPr>
        <p:spPr>
          <a:xfrm rot="20654909">
            <a:off x="2083530" y="4652130"/>
            <a:ext cx="5287833" cy="251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 rot="20649045">
            <a:off x="2098952" y="4408108"/>
            <a:ext cx="3335833" cy="25104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4624884" y="2568773"/>
            <a:ext cx="1603300" cy="3168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Menschenrettung</a:t>
            </a:r>
            <a:endParaRPr lang="de-DE" sz="1400" dirty="0"/>
          </a:p>
        </p:txBody>
      </p:sp>
      <p:sp>
        <p:nvSpPr>
          <p:cNvPr id="22" name="Rechteck 21"/>
          <p:cNvSpPr/>
          <p:nvPr/>
        </p:nvSpPr>
        <p:spPr>
          <a:xfrm>
            <a:off x="7380312" y="2568773"/>
            <a:ext cx="1650717" cy="31688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/>
              <a:t>Brandbekämpfung</a:t>
            </a:r>
            <a:endParaRPr lang="de-DE" sz="1400" dirty="0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118267"/>
              </p:ext>
            </p:extLst>
          </p:nvPr>
        </p:nvGraphicFramePr>
        <p:xfrm>
          <a:off x="-1764704" y="131588"/>
          <a:ext cx="12203113" cy="66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2" name="Visio" r:id="rId4" imgW="12296757" imgH="6572447" progId="Visio.Drawing.15">
                  <p:embed/>
                </p:oleObj>
              </mc:Choice>
              <mc:Fallback>
                <p:oleObj name="Visio" r:id="rId4" imgW="12296757" imgH="6572447" progId="Visio.Drawing.15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764704" y="131588"/>
                        <a:ext cx="12203113" cy="66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8617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1" grpId="0" animBg="1"/>
      <p:bldP spid="50" grpId="0" animBg="1"/>
      <p:bldP spid="15" grpId="0" animBg="1"/>
      <p:bldP spid="17" grpId="0" animBg="1"/>
      <p:bldP spid="19" grpId="0" animBg="1"/>
      <p:bldP spid="18" grpId="0" animBg="1"/>
      <p:bldP spid="20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Inhalt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Gesprächsgruppenstruktur </a:t>
            </a:r>
            <a:r>
              <a:rPr lang="de-DE" dirty="0"/>
              <a:t>TMO / DMO 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Musterprogrammierung NRW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Funkrufbezeichnungen nach AAO (DMO/TMO)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Vorgeplante Raumordnung AAO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Beispiele Funkkommunikation; EA/ UEA-Bildung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30FBB14-DD82-49C8-83A7-8E9A2D36B50A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 err="1" smtClean="0"/>
              <a:t>M.Wiemann</a:t>
            </a:r>
            <a:r>
              <a:rPr lang="de-DE" dirty="0" smtClean="0"/>
              <a:t> Fst.42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68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Führungs</a:t>
            </a:r>
            <a:r>
              <a:rPr lang="de-DE" dirty="0" smtClean="0"/>
              <a:t>/ Arbeitsgruppen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B640C7-296D-42C5-A023-32ED767376B3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60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Einsatzstellenfunk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377286407"/>
              </p:ext>
            </p:extLst>
          </p:nvPr>
        </p:nvGraphicFramePr>
        <p:xfrm>
          <a:off x="179509" y="1052736"/>
          <a:ext cx="8507290" cy="295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3">
                  <a:extLst>
                    <a:ext uri="{9D8B030D-6E8A-4147-A177-3AD203B41FA5}">
                      <a16:colId xmlns:a16="http://schemas.microsoft.com/office/drawing/2014/main" val="2821606732"/>
                    </a:ext>
                  </a:extLst>
                </a:gridCol>
                <a:gridCol w="1602713">
                  <a:extLst>
                    <a:ext uri="{9D8B030D-6E8A-4147-A177-3AD203B41FA5}">
                      <a16:colId xmlns:a16="http://schemas.microsoft.com/office/drawing/2014/main" val="1892896299"/>
                    </a:ext>
                  </a:extLst>
                </a:gridCol>
                <a:gridCol w="1701458">
                  <a:extLst>
                    <a:ext uri="{9D8B030D-6E8A-4147-A177-3AD203B41FA5}">
                      <a16:colId xmlns:a16="http://schemas.microsoft.com/office/drawing/2014/main" val="1313614052"/>
                    </a:ext>
                  </a:extLst>
                </a:gridCol>
                <a:gridCol w="1701458">
                  <a:extLst>
                    <a:ext uri="{9D8B030D-6E8A-4147-A177-3AD203B41FA5}">
                      <a16:colId xmlns:a16="http://schemas.microsoft.com/office/drawing/2014/main" val="1630845605"/>
                    </a:ext>
                  </a:extLst>
                </a:gridCol>
                <a:gridCol w="1701458">
                  <a:extLst>
                    <a:ext uri="{9D8B030D-6E8A-4147-A177-3AD203B41FA5}">
                      <a16:colId xmlns:a16="http://schemas.microsoft.com/office/drawing/2014/main" val="16237299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r>
                        <a:rPr lang="de-DE" sz="1400" b="0" dirty="0" smtClean="0"/>
                        <a:t>Einsatzabschnitt</a:t>
                      </a:r>
                      <a:endParaRPr lang="de-DE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rgbClr val="FFFF00"/>
                          </a:solidFill>
                        </a:rPr>
                        <a:t>Führungsgruppe </a:t>
                      </a:r>
                      <a:endParaRPr lang="de-DE" sz="1400" b="0" dirty="0">
                        <a:solidFill>
                          <a:srgbClr val="FFFF00"/>
                        </a:solidFill>
                      </a:endParaRPr>
                    </a:p>
                    <a:p>
                      <a:r>
                        <a:rPr lang="de-DE" sz="1400" b="0" dirty="0" smtClean="0">
                          <a:solidFill>
                            <a:srgbClr val="FFFF00"/>
                          </a:solidFill>
                        </a:rPr>
                        <a:t>EL&lt;&lt; &gt;&gt; 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FFFF00"/>
                          </a:solidFill>
                        </a:rPr>
                        <a:t>Führungsgruppe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FFFF00"/>
                          </a:solidFill>
                        </a:rPr>
                        <a:t>EAL&lt;&lt; &gt;&gt; GF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>
                          <a:solidFill>
                            <a:srgbClr val="FFFF00"/>
                          </a:solidFill>
                        </a:rPr>
                        <a:t>(Standard)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Führungsgruppe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Unterabschnitte</a:t>
                      </a:r>
                    </a:p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EAL&lt;&lt; &gt;&gt; UEAL</a:t>
                      </a:r>
                    </a:p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(nur bei UEA-Bildung)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smtClean="0"/>
                        <a:t>Arbeitsgruppe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GF&lt;&lt; &gt;&gt; Trupp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937353"/>
                  </a:ext>
                </a:extLst>
              </a:tr>
              <a:tr h="900661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EA </a:t>
                      </a:r>
                    </a:p>
                    <a:p>
                      <a:r>
                        <a:rPr lang="de-DE" sz="1600" dirty="0" smtClean="0"/>
                        <a:t>Schadensstelle</a:t>
                      </a:r>
                      <a:endParaRPr lang="de-DE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693692"/>
                  </a:ext>
                </a:extLst>
              </a:tr>
              <a:tr h="900661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EA </a:t>
                      </a:r>
                    </a:p>
                    <a:p>
                      <a:r>
                        <a:rPr lang="de-DE" sz="1600" dirty="0" smtClean="0"/>
                        <a:t>Schadensumfeld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971522"/>
                  </a:ext>
                </a:extLst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7F252E9-50A7-4C26-8410-3A008E2F86B2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131" y="2382088"/>
            <a:ext cx="866775" cy="46672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395" y="3284216"/>
            <a:ext cx="866775" cy="4667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382995"/>
            <a:ext cx="866775" cy="4667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284215"/>
            <a:ext cx="866775" cy="4667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640" y="3284215"/>
            <a:ext cx="866775" cy="46672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920" y="2382088"/>
            <a:ext cx="866775" cy="46672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336" y="2382087"/>
            <a:ext cx="866775" cy="4667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4235" y="3284215"/>
            <a:ext cx="9429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47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EA-Schadensstelle</a:t>
            </a:r>
            <a:endParaRPr lang="de-DE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216827722"/>
              </p:ext>
            </p:extLst>
          </p:nvPr>
        </p:nvGraphicFramePr>
        <p:xfrm>
          <a:off x="107504" y="2060575"/>
          <a:ext cx="8712968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052">
                  <a:extLst>
                    <a:ext uri="{9D8B030D-6E8A-4147-A177-3AD203B41FA5}">
                      <a16:colId xmlns:a16="http://schemas.microsoft.com/office/drawing/2014/main" val="1402244507"/>
                    </a:ext>
                  </a:extLst>
                </a:gridCol>
                <a:gridCol w="2318773">
                  <a:extLst>
                    <a:ext uri="{9D8B030D-6E8A-4147-A177-3AD203B41FA5}">
                      <a16:colId xmlns:a16="http://schemas.microsoft.com/office/drawing/2014/main" val="4048866548"/>
                    </a:ext>
                  </a:extLst>
                </a:gridCol>
                <a:gridCol w="2444853">
                  <a:extLst>
                    <a:ext uri="{9D8B030D-6E8A-4147-A177-3AD203B41FA5}">
                      <a16:colId xmlns:a16="http://schemas.microsoft.com/office/drawing/2014/main" val="1231486803"/>
                    </a:ext>
                  </a:extLst>
                </a:gridCol>
                <a:gridCol w="2614290">
                  <a:extLst>
                    <a:ext uri="{9D8B030D-6E8A-4147-A177-3AD203B41FA5}">
                      <a16:colId xmlns:a16="http://schemas.microsoft.com/office/drawing/2014/main" val="4286360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 smtClean="0"/>
                        <a:t>Funktion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Ohne UEA </a:t>
                      </a:r>
                      <a:r>
                        <a:rPr lang="de-DE" b="0" dirty="0" smtClean="0">
                          <a:solidFill>
                            <a:schemeClr val="bg1"/>
                          </a:solidFill>
                        </a:rPr>
                        <a:t>(310/311)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UEA 1 </a:t>
                      </a:r>
                      <a:r>
                        <a:rPr lang="de-DE" b="0" dirty="0" smtClean="0">
                          <a:solidFill>
                            <a:schemeClr val="bg1"/>
                          </a:solidFill>
                        </a:rPr>
                        <a:t>(307/310/311)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UEA 2</a:t>
                      </a:r>
                      <a:r>
                        <a:rPr lang="de-DE" b="0" baseline="0" dirty="0" smtClean="0"/>
                        <a:t> </a:t>
                      </a:r>
                      <a:r>
                        <a:rPr lang="de-DE" b="0" dirty="0" smtClean="0">
                          <a:solidFill>
                            <a:schemeClr val="bg1"/>
                          </a:solidFill>
                        </a:rPr>
                        <a:t>(307/312/313)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99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181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100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795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43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777114"/>
                  </a:ext>
                </a:extLst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63" y="3068960"/>
            <a:ext cx="657225" cy="6572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62" y="2411735"/>
            <a:ext cx="657225" cy="6572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53" y="3693162"/>
            <a:ext cx="657225" cy="65722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43" y="4307525"/>
            <a:ext cx="657225" cy="74295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92" y="5011109"/>
            <a:ext cx="695325" cy="695325"/>
          </a:xfrm>
          <a:prstGeom prst="rect">
            <a:avLst/>
          </a:prstGeom>
        </p:spPr>
      </p:pic>
      <p:pic>
        <p:nvPicPr>
          <p:cNvPr id="13" name="Picture 8" descr="File:Funktionsweste-2-gelb.gi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5283"/>
            <a:ext cx="50218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File:Funktionsweste-2-weiss.gif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2849"/>
            <a:ext cx="50213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File:Funktionsweste-2-blau.gif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47" y="4399514"/>
            <a:ext cx="501447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28"/>
          <p:cNvGrpSpPr>
            <a:grpSpLocks/>
          </p:cNvGrpSpPr>
          <p:nvPr/>
        </p:nvGrpSpPr>
        <p:grpSpPr bwMode="auto">
          <a:xfrm>
            <a:off x="197442" y="3769569"/>
            <a:ext cx="500725" cy="540000"/>
            <a:chOff x="-2291" y="2296"/>
            <a:chExt cx="6057" cy="6514"/>
          </a:xfrm>
        </p:grpSpPr>
        <p:pic>
          <p:nvPicPr>
            <p:cNvPr id="17" name="Picture 5" descr="File:Funktionsweste-2-gelb.gif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91" y="2296"/>
              <a:ext cx="6057" cy="6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2653" y="2795"/>
              <a:ext cx="1089" cy="3992"/>
            </a:xfrm>
            <a:custGeom>
              <a:avLst/>
              <a:gdLst>
                <a:gd name="T0" fmla="*/ 91 w 1089"/>
                <a:gd name="T1" fmla="*/ 45 h 3992"/>
                <a:gd name="T2" fmla="*/ 136 w 1089"/>
                <a:gd name="T3" fmla="*/ 771 h 3992"/>
                <a:gd name="T4" fmla="*/ 182 w 1089"/>
                <a:gd name="T5" fmla="*/ 1089 h 3992"/>
                <a:gd name="T6" fmla="*/ 272 w 1089"/>
                <a:gd name="T7" fmla="*/ 1542 h 3992"/>
                <a:gd name="T8" fmla="*/ 318 w 1089"/>
                <a:gd name="T9" fmla="*/ 1814 h 3992"/>
                <a:gd name="T10" fmla="*/ 318 w 1089"/>
                <a:gd name="T11" fmla="*/ 1905 h 3992"/>
                <a:gd name="T12" fmla="*/ 318 w 1089"/>
                <a:gd name="T13" fmla="*/ 1814 h 3992"/>
                <a:gd name="T14" fmla="*/ 408 w 1089"/>
                <a:gd name="T15" fmla="*/ 2041 h 3992"/>
                <a:gd name="T16" fmla="*/ 545 w 1089"/>
                <a:gd name="T17" fmla="*/ 2404 h 3992"/>
                <a:gd name="T18" fmla="*/ 590 w 1089"/>
                <a:gd name="T19" fmla="*/ 2540 h 3992"/>
                <a:gd name="T20" fmla="*/ 590 w 1089"/>
                <a:gd name="T21" fmla="*/ 2495 h 3992"/>
                <a:gd name="T22" fmla="*/ 545 w 1089"/>
                <a:gd name="T23" fmla="*/ 2495 h 3992"/>
                <a:gd name="T24" fmla="*/ 590 w 1089"/>
                <a:gd name="T25" fmla="*/ 2495 h 3992"/>
                <a:gd name="T26" fmla="*/ 862 w 1089"/>
                <a:gd name="T27" fmla="*/ 2858 h 3992"/>
                <a:gd name="T28" fmla="*/ 998 w 1089"/>
                <a:gd name="T29" fmla="*/ 2994 h 3992"/>
                <a:gd name="T30" fmla="*/ 1089 w 1089"/>
                <a:gd name="T31" fmla="*/ 3039 h 3992"/>
                <a:gd name="T32" fmla="*/ 1043 w 1089"/>
                <a:gd name="T33" fmla="*/ 3039 h 3992"/>
                <a:gd name="T34" fmla="*/ 1043 w 1089"/>
                <a:gd name="T35" fmla="*/ 3992 h 3992"/>
                <a:gd name="T36" fmla="*/ 1043 w 1089"/>
                <a:gd name="T37" fmla="*/ 3946 h 3992"/>
                <a:gd name="T38" fmla="*/ 0 w 1089"/>
                <a:gd name="T39" fmla="*/ 3946 h 3992"/>
                <a:gd name="T40" fmla="*/ 0 w 1089"/>
                <a:gd name="T41" fmla="*/ 1814 h 3992"/>
                <a:gd name="T42" fmla="*/ 136 w 1089"/>
                <a:gd name="T43" fmla="*/ 1814 h 3992"/>
                <a:gd name="T44" fmla="*/ 91 w 1089"/>
                <a:gd name="T45" fmla="*/ 1814 h 3992"/>
                <a:gd name="T46" fmla="*/ 91 w 1089"/>
                <a:gd name="T47" fmla="*/ 1270 h 3992"/>
                <a:gd name="T48" fmla="*/ 0 w 1089"/>
                <a:gd name="T49" fmla="*/ 1270 h 3992"/>
                <a:gd name="T50" fmla="*/ 0 w 1089"/>
                <a:gd name="T51" fmla="*/ 0 h 3992"/>
                <a:gd name="T52" fmla="*/ 91 w 1089"/>
                <a:gd name="T53" fmla="*/ 45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89" h="3992">
                  <a:moveTo>
                    <a:pt x="91" y="45"/>
                  </a:moveTo>
                  <a:lnTo>
                    <a:pt x="136" y="771"/>
                  </a:lnTo>
                  <a:lnTo>
                    <a:pt x="182" y="1089"/>
                  </a:lnTo>
                  <a:lnTo>
                    <a:pt x="272" y="1542"/>
                  </a:lnTo>
                  <a:lnTo>
                    <a:pt x="318" y="1814"/>
                  </a:lnTo>
                  <a:lnTo>
                    <a:pt x="318" y="1905"/>
                  </a:lnTo>
                  <a:lnTo>
                    <a:pt x="318" y="1814"/>
                  </a:lnTo>
                  <a:lnTo>
                    <a:pt x="408" y="2041"/>
                  </a:lnTo>
                  <a:lnTo>
                    <a:pt x="545" y="2404"/>
                  </a:lnTo>
                  <a:lnTo>
                    <a:pt x="590" y="2540"/>
                  </a:lnTo>
                  <a:lnTo>
                    <a:pt x="590" y="2495"/>
                  </a:lnTo>
                  <a:lnTo>
                    <a:pt x="545" y="2495"/>
                  </a:lnTo>
                  <a:lnTo>
                    <a:pt x="590" y="2495"/>
                  </a:lnTo>
                  <a:lnTo>
                    <a:pt x="862" y="2858"/>
                  </a:lnTo>
                  <a:lnTo>
                    <a:pt x="998" y="2994"/>
                  </a:lnTo>
                  <a:lnTo>
                    <a:pt x="1089" y="3039"/>
                  </a:lnTo>
                  <a:lnTo>
                    <a:pt x="1043" y="3039"/>
                  </a:lnTo>
                  <a:lnTo>
                    <a:pt x="1043" y="3992"/>
                  </a:lnTo>
                  <a:lnTo>
                    <a:pt x="1043" y="3946"/>
                  </a:lnTo>
                  <a:lnTo>
                    <a:pt x="0" y="3946"/>
                  </a:lnTo>
                  <a:lnTo>
                    <a:pt x="0" y="1814"/>
                  </a:lnTo>
                  <a:lnTo>
                    <a:pt x="136" y="1814"/>
                  </a:lnTo>
                  <a:lnTo>
                    <a:pt x="91" y="1814"/>
                  </a:lnTo>
                  <a:lnTo>
                    <a:pt x="91" y="127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91" y="45"/>
                  </a:lnTo>
                  <a:close/>
                </a:path>
              </a:pathLst>
            </a:custGeom>
            <a:solidFill>
              <a:srgbClr val="FC8C1C"/>
            </a:solidFill>
            <a:ln w="9525">
              <a:solidFill>
                <a:srgbClr val="FC8C1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auto">
            <a:xfrm>
              <a:off x="-2246" y="2750"/>
              <a:ext cx="1089" cy="4037"/>
            </a:xfrm>
            <a:custGeom>
              <a:avLst/>
              <a:gdLst>
                <a:gd name="T0" fmla="*/ 998 w 1089"/>
                <a:gd name="T1" fmla="*/ 90 h 4037"/>
                <a:gd name="T2" fmla="*/ 953 w 1089"/>
                <a:gd name="T3" fmla="*/ 589 h 4037"/>
                <a:gd name="T4" fmla="*/ 908 w 1089"/>
                <a:gd name="T5" fmla="*/ 952 h 4037"/>
                <a:gd name="T6" fmla="*/ 771 w 1089"/>
                <a:gd name="T7" fmla="*/ 1723 h 4037"/>
                <a:gd name="T8" fmla="*/ 726 w 1089"/>
                <a:gd name="T9" fmla="*/ 1995 h 4037"/>
                <a:gd name="T10" fmla="*/ 681 w 1089"/>
                <a:gd name="T11" fmla="*/ 2132 h 4037"/>
                <a:gd name="T12" fmla="*/ 590 w 1089"/>
                <a:gd name="T13" fmla="*/ 2358 h 4037"/>
                <a:gd name="T14" fmla="*/ 499 w 1089"/>
                <a:gd name="T15" fmla="*/ 2585 h 4037"/>
                <a:gd name="T16" fmla="*/ 363 w 1089"/>
                <a:gd name="T17" fmla="*/ 2767 h 4037"/>
                <a:gd name="T18" fmla="*/ 227 w 1089"/>
                <a:gd name="T19" fmla="*/ 2903 h 4037"/>
                <a:gd name="T20" fmla="*/ 91 w 1089"/>
                <a:gd name="T21" fmla="*/ 2993 h 4037"/>
                <a:gd name="T22" fmla="*/ 0 w 1089"/>
                <a:gd name="T23" fmla="*/ 3039 h 4037"/>
                <a:gd name="T24" fmla="*/ 0 w 1089"/>
                <a:gd name="T25" fmla="*/ 4037 h 4037"/>
                <a:gd name="T26" fmla="*/ 0 w 1089"/>
                <a:gd name="T27" fmla="*/ 3991 h 4037"/>
                <a:gd name="T28" fmla="*/ 1089 w 1089"/>
                <a:gd name="T29" fmla="*/ 3991 h 4037"/>
                <a:gd name="T30" fmla="*/ 1089 w 1089"/>
                <a:gd name="T31" fmla="*/ 1859 h 4037"/>
                <a:gd name="T32" fmla="*/ 953 w 1089"/>
                <a:gd name="T33" fmla="*/ 1859 h 4037"/>
                <a:gd name="T34" fmla="*/ 953 w 1089"/>
                <a:gd name="T35" fmla="*/ 1315 h 4037"/>
                <a:gd name="T36" fmla="*/ 1089 w 1089"/>
                <a:gd name="T37" fmla="*/ 1315 h 4037"/>
                <a:gd name="T38" fmla="*/ 1089 w 1089"/>
                <a:gd name="T39" fmla="*/ 0 h 4037"/>
                <a:gd name="T40" fmla="*/ 1089 w 1089"/>
                <a:gd name="T41" fmla="*/ 45 h 4037"/>
                <a:gd name="T42" fmla="*/ 998 w 1089"/>
                <a:gd name="T43" fmla="*/ 90 h 4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9" h="4037">
                  <a:moveTo>
                    <a:pt x="998" y="90"/>
                  </a:moveTo>
                  <a:lnTo>
                    <a:pt x="953" y="589"/>
                  </a:lnTo>
                  <a:lnTo>
                    <a:pt x="908" y="952"/>
                  </a:lnTo>
                  <a:lnTo>
                    <a:pt x="771" y="1723"/>
                  </a:lnTo>
                  <a:lnTo>
                    <a:pt x="726" y="1995"/>
                  </a:lnTo>
                  <a:lnTo>
                    <a:pt x="681" y="2132"/>
                  </a:lnTo>
                  <a:lnTo>
                    <a:pt x="590" y="2358"/>
                  </a:lnTo>
                  <a:lnTo>
                    <a:pt x="499" y="2585"/>
                  </a:lnTo>
                  <a:lnTo>
                    <a:pt x="363" y="2767"/>
                  </a:lnTo>
                  <a:lnTo>
                    <a:pt x="227" y="2903"/>
                  </a:lnTo>
                  <a:lnTo>
                    <a:pt x="91" y="2993"/>
                  </a:lnTo>
                  <a:lnTo>
                    <a:pt x="0" y="3039"/>
                  </a:lnTo>
                  <a:lnTo>
                    <a:pt x="0" y="4037"/>
                  </a:lnTo>
                  <a:lnTo>
                    <a:pt x="0" y="3991"/>
                  </a:lnTo>
                  <a:lnTo>
                    <a:pt x="1089" y="3991"/>
                  </a:lnTo>
                  <a:lnTo>
                    <a:pt x="1089" y="1859"/>
                  </a:lnTo>
                  <a:lnTo>
                    <a:pt x="953" y="1859"/>
                  </a:lnTo>
                  <a:lnTo>
                    <a:pt x="953" y="1315"/>
                  </a:lnTo>
                  <a:lnTo>
                    <a:pt x="1089" y="1315"/>
                  </a:lnTo>
                  <a:lnTo>
                    <a:pt x="1089" y="0"/>
                  </a:lnTo>
                  <a:lnTo>
                    <a:pt x="1089" y="45"/>
                  </a:lnTo>
                  <a:lnTo>
                    <a:pt x="998" y="90"/>
                  </a:lnTo>
                  <a:close/>
                </a:path>
              </a:pathLst>
            </a:custGeom>
            <a:solidFill>
              <a:srgbClr val="FC8C1C"/>
            </a:solidFill>
            <a:ln w="9525">
              <a:solidFill>
                <a:srgbClr val="FC8C1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-658" y="2341"/>
              <a:ext cx="2767" cy="1724"/>
            </a:xfrm>
            <a:custGeom>
              <a:avLst/>
              <a:gdLst>
                <a:gd name="T0" fmla="*/ 45 w 2767"/>
                <a:gd name="T1" fmla="*/ 182 h 1724"/>
                <a:gd name="T2" fmla="*/ 408 w 2767"/>
                <a:gd name="T3" fmla="*/ 0 h 1724"/>
                <a:gd name="T4" fmla="*/ 726 w 2767"/>
                <a:gd name="T5" fmla="*/ 91 h 1724"/>
                <a:gd name="T6" fmla="*/ 953 w 2767"/>
                <a:gd name="T7" fmla="*/ 137 h 1724"/>
                <a:gd name="T8" fmla="*/ 1179 w 2767"/>
                <a:gd name="T9" fmla="*/ 182 h 1724"/>
                <a:gd name="T10" fmla="*/ 1451 w 2767"/>
                <a:gd name="T11" fmla="*/ 182 h 1724"/>
                <a:gd name="T12" fmla="*/ 1588 w 2767"/>
                <a:gd name="T13" fmla="*/ 182 h 1724"/>
                <a:gd name="T14" fmla="*/ 1905 w 2767"/>
                <a:gd name="T15" fmla="*/ 137 h 1724"/>
                <a:gd name="T16" fmla="*/ 2132 w 2767"/>
                <a:gd name="T17" fmla="*/ 91 h 1724"/>
                <a:gd name="T18" fmla="*/ 2404 w 2767"/>
                <a:gd name="T19" fmla="*/ 0 h 1724"/>
                <a:gd name="T20" fmla="*/ 2767 w 2767"/>
                <a:gd name="T21" fmla="*/ 182 h 1724"/>
                <a:gd name="T22" fmla="*/ 2767 w 2767"/>
                <a:gd name="T23" fmla="*/ 1724 h 1724"/>
                <a:gd name="T24" fmla="*/ 0 w 2767"/>
                <a:gd name="T25" fmla="*/ 1724 h 1724"/>
                <a:gd name="T26" fmla="*/ 45 w 2767"/>
                <a:gd name="T27" fmla="*/ 1724 h 1724"/>
                <a:gd name="T28" fmla="*/ 45 w 2767"/>
                <a:gd name="T29" fmla="*/ 182 h 1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67" h="1724">
                  <a:moveTo>
                    <a:pt x="45" y="182"/>
                  </a:moveTo>
                  <a:lnTo>
                    <a:pt x="408" y="0"/>
                  </a:lnTo>
                  <a:lnTo>
                    <a:pt x="726" y="91"/>
                  </a:lnTo>
                  <a:lnTo>
                    <a:pt x="953" y="137"/>
                  </a:lnTo>
                  <a:lnTo>
                    <a:pt x="1179" y="182"/>
                  </a:lnTo>
                  <a:lnTo>
                    <a:pt x="1451" y="182"/>
                  </a:lnTo>
                  <a:lnTo>
                    <a:pt x="1588" y="182"/>
                  </a:lnTo>
                  <a:lnTo>
                    <a:pt x="1905" y="137"/>
                  </a:lnTo>
                  <a:lnTo>
                    <a:pt x="2132" y="91"/>
                  </a:lnTo>
                  <a:lnTo>
                    <a:pt x="2404" y="0"/>
                  </a:lnTo>
                  <a:lnTo>
                    <a:pt x="2767" y="182"/>
                  </a:lnTo>
                  <a:lnTo>
                    <a:pt x="2767" y="1724"/>
                  </a:lnTo>
                  <a:lnTo>
                    <a:pt x="0" y="1724"/>
                  </a:lnTo>
                  <a:lnTo>
                    <a:pt x="45" y="1724"/>
                  </a:lnTo>
                  <a:lnTo>
                    <a:pt x="45" y="182"/>
                  </a:lnTo>
                  <a:close/>
                </a:path>
              </a:pathLst>
            </a:custGeom>
            <a:solidFill>
              <a:srgbClr val="FC8C1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-613" y="4609"/>
              <a:ext cx="2722" cy="2132"/>
            </a:xfrm>
            <a:prstGeom prst="rect">
              <a:avLst/>
            </a:prstGeom>
            <a:solidFill>
              <a:srgbClr val="FC8C1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Rectangle 26"/>
            <p:cNvSpPr>
              <a:spLocks noChangeArrowheads="1"/>
            </p:cNvSpPr>
            <p:nvPr/>
          </p:nvSpPr>
          <p:spPr bwMode="auto">
            <a:xfrm>
              <a:off x="-2246" y="7286"/>
              <a:ext cx="5942" cy="499"/>
            </a:xfrm>
            <a:prstGeom prst="rect">
              <a:avLst/>
            </a:prstGeom>
            <a:solidFill>
              <a:srgbClr val="FC8C1C"/>
            </a:solidFill>
            <a:ln w="9525">
              <a:solidFill>
                <a:srgbClr val="FC8C1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>
              <a:off x="-2246" y="8284"/>
              <a:ext cx="5942" cy="498"/>
            </a:xfrm>
            <a:prstGeom prst="rect">
              <a:avLst/>
            </a:prstGeom>
            <a:solidFill>
              <a:srgbClr val="FC8C1C"/>
            </a:solidFill>
            <a:ln w="9525">
              <a:solidFill>
                <a:srgbClr val="FC8C1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5265" y="3692986"/>
            <a:ext cx="866775" cy="46672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9042" y="4502880"/>
            <a:ext cx="866775" cy="466725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4398" y="3215202"/>
            <a:ext cx="866775" cy="46672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8950" y="2458219"/>
            <a:ext cx="866775" cy="46672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19144" y="2458219"/>
            <a:ext cx="866775" cy="46672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4318" y="3037253"/>
            <a:ext cx="866775" cy="466725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4398" y="4313929"/>
            <a:ext cx="866775" cy="46672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19042" y="4970313"/>
            <a:ext cx="866775" cy="466725"/>
          </a:xfrm>
          <a:prstGeom prst="rect">
            <a:avLst/>
          </a:prstGeom>
        </p:spPr>
      </p:pic>
      <p:cxnSp>
        <p:nvCxnSpPr>
          <p:cNvPr id="35" name="Gerade Verbindung mit Pfeil 34"/>
          <p:cNvCxnSpPr>
            <a:stCxn id="26" idx="2"/>
            <a:endCxn id="30" idx="0"/>
          </p:cNvCxnSpPr>
          <p:nvPr/>
        </p:nvCxnSpPr>
        <p:spPr>
          <a:xfrm>
            <a:off x="3047786" y="3681927"/>
            <a:ext cx="0" cy="6320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fik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9361" y="3068960"/>
            <a:ext cx="866775" cy="466725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7944" y="3226261"/>
            <a:ext cx="866775" cy="46672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29361" y="3883662"/>
            <a:ext cx="866775" cy="466725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29361" y="4345636"/>
            <a:ext cx="866775" cy="466725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7944" y="4511065"/>
            <a:ext cx="866775" cy="466725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7944" y="4978499"/>
            <a:ext cx="866775" cy="466725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21649" y="2458219"/>
            <a:ext cx="866775" cy="466725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21649" y="3075859"/>
            <a:ext cx="866775" cy="466725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90984" y="3233160"/>
            <a:ext cx="866775" cy="466725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1569" y="3703736"/>
            <a:ext cx="866775" cy="466725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1648" y="3866386"/>
            <a:ext cx="866775" cy="466725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4464" y="4330349"/>
            <a:ext cx="866775" cy="466725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65980" y="4534721"/>
            <a:ext cx="866775" cy="466725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53908" y="5004800"/>
            <a:ext cx="866775" cy="466725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5105" y="2619572"/>
            <a:ext cx="866775" cy="466725"/>
          </a:xfrm>
          <a:prstGeom prst="rect">
            <a:avLst/>
          </a:prstGeom>
        </p:spPr>
      </p:pic>
      <p:cxnSp>
        <p:nvCxnSpPr>
          <p:cNvPr id="57" name="Gerade Verbindung mit Pfeil 56"/>
          <p:cNvCxnSpPr>
            <a:endCxn id="30" idx="0"/>
          </p:cNvCxnSpPr>
          <p:nvPr/>
        </p:nvCxnSpPr>
        <p:spPr>
          <a:xfrm>
            <a:off x="3047785" y="3060984"/>
            <a:ext cx="1" cy="12529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/>
          <p:cNvSpPr/>
          <p:nvPr/>
        </p:nvSpPr>
        <p:spPr>
          <a:xfrm>
            <a:off x="4499992" y="2101155"/>
            <a:ext cx="1519808" cy="310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6948264" y="2092179"/>
            <a:ext cx="1519808" cy="310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2658906" y="2101155"/>
            <a:ext cx="1048998" cy="3105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107504" y="2060575"/>
            <a:ext cx="8712968" cy="364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44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9" grpId="0" animBg="1"/>
      <p:bldP spid="60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Beispiele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7882A8B-C3F5-4A91-95CD-E91AA98C1E9A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8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D5F13C-D603-403D-BD6A-3F717A9E735C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771788"/>
              </p:ext>
            </p:extLst>
          </p:nvPr>
        </p:nvGraphicFramePr>
        <p:xfrm>
          <a:off x="-1836712" y="404664"/>
          <a:ext cx="12203113" cy="66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8" name="Visio" r:id="rId3" imgW="12296685" imgH="6572211" progId="Visio.Drawing.15">
                  <p:embed/>
                </p:oleObj>
              </mc:Choice>
              <mc:Fallback>
                <p:oleObj name="Visio" r:id="rId3" imgW="12296685" imgH="6572211" progId="Visio.Drawing.15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836712" y="404664"/>
                        <a:ext cx="12203113" cy="66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935595" y="4057744"/>
            <a:ext cx="288033" cy="7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257874" cy="7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65245" y="6086478"/>
            <a:ext cx="258383" cy="72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2238380" y="4061440"/>
            <a:ext cx="288033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38380" y="6086478"/>
            <a:ext cx="258383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8"/>
          <a:srcRect l="67616" t="19394" r="25559" b="19324"/>
          <a:stretch/>
        </p:blipFill>
        <p:spPr>
          <a:xfrm>
            <a:off x="6948264" y="4057744"/>
            <a:ext cx="256577" cy="72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27950" y="6086478"/>
            <a:ext cx="258383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96946" y="6061857"/>
            <a:ext cx="258383" cy="72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459651" y="6061857"/>
            <a:ext cx="258383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4152793" y="4057744"/>
            <a:ext cx="288033" cy="720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347864" y="3789040"/>
            <a:ext cx="1440160" cy="301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03182" y="3429000"/>
            <a:ext cx="2487618" cy="3429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6371568" y="3402124"/>
            <a:ext cx="2411288" cy="3429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6371568" y="3024570"/>
            <a:ext cx="2411288" cy="2847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„EA-Med. Rettung“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107505" y="3429000"/>
            <a:ext cx="4680518" cy="3429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107504" y="3402124"/>
            <a:ext cx="6048672" cy="1658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116494" y="5036193"/>
            <a:ext cx="2380270" cy="1770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 hidden="1"/>
          <p:cNvSpPr/>
          <p:nvPr/>
        </p:nvSpPr>
        <p:spPr>
          <a:xfrm>
            <a:off x="6127046" y="1484784"/>
            <a:ext cx="2520280" cy="3562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371" y="2060848"/>
            <a:ext cx="19812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4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2" grpId="1" animBg="1"/>
      <p:bldP spid="22" grpId="0" animBg="1"/>
      <p:bldP spid="24" grpId="0" animBg="1"/>
      <p:bldP spid="25" grpId="0" animBg="1"/>
      <p:bldP spid="23" grpId="0" animBg="1"/>
      <p:bldP spid="27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D5F13C-D603-403D-BD6A-3F717A9E735C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857423"/>
              </p:ext>
            </p:extLst>
          </p:nvPr>
        </p:nvGraphicFramePr>
        <p:xfrm>
          <a:off x="-1836712" y="404664"/>
          <a:ext cx="12203113" cy="66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6" name="Visio" r:id="rId3" imgW="12296757" imgH="6572447" progId="Visio.Drawing.15">
                  <p:embed/>
                </p:oleObj>
              </mc:Choice>
              <mc:Fallback>
                <p:oleObj name="Visio" r:id="rId3" imgW="12296757" imgH="6572447" progId="Visio.Drawing.15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836712" y="404664"/>
                        <a:ext cx="12203113" cy="66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935595" y="4057744"/>
            <a:ext cx="288033" cy="7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60848"/>
            <a:ext cx="257874" cy="7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65245" y="6086478"/>
            <a:ext cx="258383" cy="72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2238380" y="4061440"/>
            <a:ext cx="288033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38380" y="6086478"/>
            <a:ext cx="258383" cy="72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227950" y="6086478"/>
            <a:ext cx="258383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196946" y="6061857"/>
            <a:ext cx="258383" cy="72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459651" y="6061857"/>
            <a:ext cx="258383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3206596" y="4073663"/>
            <a:ext cx="288033" cy="720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07504" y="4777744"/>
            <a:ext cx="6168008" cy="202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251521" y="3083821"/>
            <a:ext cx="4104455" cy="1693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/>
          <p:cNvSpPr/>
          <p:nvPr/>
        </p:nvSpPr>
        <p:spPr>
          <a:xfrm>
            <a:off x="4354625" y="2873644"/>
            <a:ext cx="2101552" cy="1008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82471" y="2780848"/>
            <a:ext cx="5141938" cy="402563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8"/>
          <a:srcRect l="29443" r="34442"/>
          <a:stretch/>
        </p:blipFill>
        <p:spPr>
          <a:xfrm>
            <a:off x="4067944" y="2282088"/>
            <a:ext cx="288033" cy="72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170" y="1416534"/>
            <a:ext cx="19812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5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  <p:bldP spid="30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Einsatzabschnitte (EA)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9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D5F13C-D603-403D-BD6A-3F717A9E735C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6732239" y="4676681"/>
            <a:ext cx="288033" cy="7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22" y="1628800"/>
            <a:ext cx="257874" cy="7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81499" y="6007436"/>
            <a:ext cx="258383" cy="72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2202950" y="4653375"/>
            <a:ext cx="288033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234989" y="6007436"/>
            <a:ext cx="258383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5333" y="6007436"/>
            <a:ext cx="258383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1295635" y="4653375"/>
            <a:ext cx="288033" cy="72000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5868144" y="2978864"/>
            <a:ext cx="2880321" cy="385225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16066" y="6011690"/>
            <a:ext cx="258383" cy="72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7740350" y="4653375"/>
            <a:ext cx="288033" cy="720000"/>
          </a:xfrm>
          <a:prstGeom prst="rect">
            <a:avLst/>
          </a:prstGeom>
        </p:spPr>
      </p:pic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851049"/>
              </p:ext>
            </p:extLst>
          </p:nvPr>
        </p:nvGraphicFramePr>
        <p:xfrm>
          <a:off x="-2412776" y="209660"/>
          <a:ext cx="12203113" cy="66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5" name="Visio" r:id="rId6" imgW="12296685" imgH="6572211" progId="Visio.Drawing.15">
                  <p:embed/>
                </p:oleObj>
              </mc:Choice>
              <mc:Fallback>
                <p:oleObj name="Visio" r:id="rId6" imgW="12296685" imgH="6572211" progId="Visio.Drawing.15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412776" y="209660"/>
                        <a:ext cx="12203113" cy="66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r="25797"/>
          <a:stretch/>
        </p:blipFill>
        <p:spPr>
          <a:xfrm>
            <a:off x="1179842" y="3032996"/>
            <a:ext cx="360040" cy="72000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r="25797"/>
          <a:stretch/>
        </p:blipFill>
        <p:spPr>
          <a:xfrm>
            <a:off x="6660232" y="3032996"/>
            <a:ext cx="360040" cy="720000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432961" y="2895610"/>
            <a:ext cx="2914904" cy="391776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524000" y="2441828"/>
            <a:ext cx="6216350" cy="131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/>
          <p:cNvSpPr/>
          <p:nvPr/>
        </p:nvSpPr>
        <p:spPr>
          <a:xfrm>
            <a:off x="565147" y="3752996"/>
            <a:ext cx="2710709" cy="1692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/>
          <p:cNvSpPr/>
          <p:nvPr/>
        </p:nvSpPr>
        <p:spPr>
          <a:xfrm>
            <a:off x="6004126" y="3752996"/>
            <a:ext cx="2710709" cy="1692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/>
          <p:cNvSpPr/>
          <p:nvPr/>
        </p:nvSpPr>
        <p:spPr>
          <a:xfrm>
            <a:off x="541941" y="5445223"/>
            <a:ext cx="2710709" cy="1295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5940152" y="5445223"/>
            <a:ext cx="2782717" cy="1286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282" y="1268245"/>
            <a:ext cx="1981200" cy="1323975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5570" y="1268836"/>
            <a:ext cx="19812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0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 animBg="1"/>
      <p:bldP spid="16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Untereinsatzabschnitte (UEA)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23B5292-7AD9-46CE-9800-B9EE8C613606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Fst.4.2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91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D5F13C-D603-403D-BD6A-3F717A9E735C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822050" y="4909665"/>
            <a:ext cx="288033" cy="7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00" y="1802279"/>
            <a:ext cx="257874" cy="7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7233" y="6141385"/>
            <a:ext cx="258383" cy="72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1763688" y="4921014"/>
            <a:ext cx="288033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93337" y="6146178"/>
            <a:ext cx="258383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45665" y="6138000"/>
            <a:ext cx="258383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4730839" y="4886707"/>
            <a:ext cx="288033" cy="720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14002" y="6133914"/>
            <a:ext cx="258383" cy="72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5663675" y="4876077"/>
            <a:ext cx="288033" cy="720000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61868" y="2917125"/>
            <a:ext cx="843763" cy="2230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UEA 1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605825" y="2952725"/>
            <a:ext cx="843763" cy="2230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UEA 2</a:t>
            </a:r>
            <a:endParaRPr lang="de-DE" sz="1400" dirty="0">
              <a:solidFill>
                <a:schemeClr val="tx1"/>
              </a:solidFill>
            </a:endParaRPr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21678"/>
              </p:ext>
            </p:extLst>
          </p:nvPr>
        </p:nvGraphicFramePr>
        <p:xfrm>
          <a:off x="-1897672" y="404664"/>
          <a:ext cx="12203113" cy="66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8" name="Visio" r:id="rId6" imgW="12296757" imgH="6572447" progId="Visio.Drawing.15">
                  <p:embed/>
                </p:oleObj>
              </mc:Choice>
              <mc:Fallback>
                <p:oleObj name="Visio" r:id="rId6" imgW="12296757" imgH="6572447" progId="Visio.Drawing.15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897672" y="404664"/>
                        <a:ext cx="12203113" cy="66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/>
        </p:nvSpPr>
        <p:spPr>
          <a:xfrm>
            <a:off x="-488" y="4305422"/>
            <a:ext cx="3302079" cy="1479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/>
          <p:cNvSpPr/>
          <p:nvPr/>
        </p:nvSpPr>
        <p:spPr>
          <a:xfrm rot="5400000">
            <a:off x="6031844" y="3724586"/>
            <a:ext cx="3633512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r="25797"/>
          <a:stretch/>
        </p:blipFill>
        <p:spPr>
          <a:xfrm>
            <a:off x="2590413" y="2552514"/>
            <a:ext cx="360040" cy="72000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805" y="3341734"/>
            <a:ext cx="264960" cy="7200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6083" y="3346819"/>
            <a:ext cx="264960" cy="720000"/>
          </a:xfrm>
          <a:prstGeom prst="rect">
            <a:avLst/>
          </a:prstGeom>
        </p:spPr>
      </p:pic>
      <p:sp>
        <p:nvSpPr>
          <p:cNvPr id="38" name="Rechteck 37"/>
          <p:cNvSpPr/>
          <p:nvPr/>
        </p:nvSpPr>
        <p:spPr>
          <a:xfrm>
            <a:off x="3742488" y="4293096"/>
            <a:ext cx="2338815" cy="1323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1110083" y="3272514"/>
            <a:ext cx="4265660" cy="101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915816" y="2551769"/>
            <a:ext cx="5635265" cy="763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61868" y="3284984"/>
            <a:ext cx="2777076" cy="355175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3678090" y="3284984"/>
            <a:ext cx="2478086" cy="355175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68133" y="5641014"/>
            <a:ext cx="2744636" cy="1208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6654758" y="3284984"/>
            <a:ext cx="2446971" cy="354614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/>
          <p:cNvSpPr/>
          <p:nvPr/>
        </p:nvSpPr>
        <p:spPr>
          <a:xfrm>
            <a:off x="3791103" y="5617337"/>
            <a:ext cx="2329571" cy="121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 rotWithShape="1">
          <a:blip r:embed="rId3"/>
          <a:srcRect l="31592" r="32445"/>
          <a:stretch/>
        </p:blipFill>
        <p:spPr>
          <a:xfrm>
            <a:off x="7566508" y="4909665"/>
            <a:ext cx="288033" cy="72000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524327" y="6098160"/>
            <a:ext cx="258383" cy="72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10"/>
          <a:srcRect l="3065" r="1910"/>
          <a:stretch/>
        </p:blipFill>
        <p:spPr>
          <a:xfrm>
            <a:off x="6804247" y="2552482"/>
            <a:ext cx="2232249" cy="4317629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3638" y="3755745"/>
            <a:ext cx="264960" cy="720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3283" y="3755745"/>
            <a:ext cx="264960" cy="72000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r="25797"/>
          <a:stretch/>
        </p:blipFill>
        <p:spPr>
          <a:xfrm>
            <a:off x="8585816" y="2552482"/>
            <a:ext cx="360040" cy="720000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7886" y="1221559"/>
            <a:ext cx="1981200" cy="1323975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6550" y="1242394"/>
            <a:ext cx="19812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84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7" grpId="0" animBg="1"/>
      <p:bldP spid="33" grpId="0" animBg="1"/>
      <p:bldP spid="38" grpId="0" animBg="1"/>
      <p:bldP spid="12" grpId="0" animBg="1"/>
      <p:bldP spid="17" grpId="0" animBg="1"/>
      <p:bldP spid="23" grpId="0" animBg="1"/>
      <p:bldP spid="27" grpId="0" animBg="1"/>
      <p:bldP spid="41" grpId="0" animBg="1"/>
      <p:bldP spid="22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Strukturierung TMO-Rufgruppen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9DE168C-72A4-45D7-AD87-AB20D3010310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86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EA-Medizinische Rettung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3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D5F13C-D603-403D-BD6A-3F717A9E735C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07504" y="116632"/>
            <a:ext cx="8856984" cy="6552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22" y="1628800"/>
            <a:ext cx="257874" cy="72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81499" y="6007436"/>
            <a:ext cx="258383" cy="72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2202950" y="4653375"/>
            <a:ext cx="288033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34989" y="6007436"/>
            <a:ext cx="258383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/>
          <a:srcRect l="31592" r="32445"/>
          <a:stretch/>
        </p:blipFill>
        <p:spPr>
          <a:xfrm>
            <a:off x="1295635" y="4653375"/>
            <a:ext cx="288033" cy="72000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4572000" y="2978864"/>
            <a:ext cx="4392488" cy="385225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485486"/>
              </p:ext>
            </p:extLst>
          </p:nvPr>
        </p:nvGraphicFramePr>
        <p:xfrm>
          <a:off x="-2412776" y="209660"/>
          <a:ext cx="12203113" cy="66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9" name="Visio" r:id="rId6" imgW="12296757" imgH="6572447" progId="Visio.Drawing.15">
                  <p:embed/>
                </p:oleObj>
              </mc:Choice>
              <mc:Fallback>
                <p:oleObj name="Visio" r:id="rId6" imgW="12296757" imgH="6572447" progId="Visio.Drawing.15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2412776" y="209660"/>
                        <a:ext cx="12203113" cy="66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r="25797"/>
          <a:stretch/>
        </p:blipFill>
        <p:spPr>
          <a:xfrm>
            <a:off x="1179842" y="3032996"/>
            <a:ext cx="360040" cy="72000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r="25797"/>
          <a:stretch/>
        </p:blipFill>
        <p:spPr>
          <a:xfrm>
            <a:off x="6084168" y="3032996"/>
            <a:ext cx="360040" cy="720000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432961" y="2895610"/>
            <a:ext cx="2914904" cy="391776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1524000" y="2441828"/>
            <a:ext cx="6216350" cy="131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/>
          <p:cNvSpPr/>
          <p:nvPr/>
        </p:nvSpPr>
        <p:spPr>
          <a:xfrm>
            <a:off x="565147" y="3752996"/>
            <a:ext cx="2710709" cy="3009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/>
          <p:cNvSpPr/>
          <p:nvPr/>
        </p:nvSpPr>
        <p:spPr>
          <a:xfrm>
            <a:off x="4814177" y="3752996"/>
            <a:ext cx="3965099" cy="1646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4788024" y="5140726"/>
            <a:ext cx="4068471" cy="163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653" y="4456126"/>
            <a:ext cx="264960" cy="72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2764" y="4404337"/>
            <a:ext cx="264960" cy="72000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542" y="4446807"/>
            <a:ext cx="264960" cy="72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5984" y="5192635"/>
            <a:ext cx="1352550" cy="48577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6551" y="5192635"/>
            <a:ext cx="1352550" cy="485775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1287" y="5192635"/>
            <a:ext cx="1352550" cy="4857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3"/>
          <a:srcRect r="22159"/>
          <a:stretch/>
        </p:blipFill>
        <p:spPr>
          <a:xfrm>
            <a:off x="6372200" y="1268760"/>
            <a:ext cx="2617267" cy="13239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9813" y="1267215"/>
            <a:ext cx="19812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2" grpId="0" animBg="1"/>
      <p:bldP spid="16" grpId="0" animBg="1"/>
      <p:bldP spid="43" grpId="0" animBg="1"/>
      <p:bldP spid="45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EA-Med. </a:t>
            </a:r>
            <a:r>
              <a:rPr lang="de-DE" dirty="0"/>
              <a:t>Rettung </a:t>
            </a:r>
            <a:r>
              <a:rPr lang="de-DE" dirty="0" smtClean="0"/>
              <a:t>„Wer übernimmt welche Funktion“?(MANV</a:t>
            </a:r>
            <a:r>
              <a:rPr lang="de-DE" dirty="0"/>
              <a:t>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65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23B5292-7AD9-46CE-9800-B9EE8C613606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Fst.4.2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07504" y="44624"/>
            <a:ext cx="8928992" cy="66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785260"/>
              </p:ext>
            </p:extLst>
          </p:nvPr>
        </p:nvGraphicFramePr>
        <p:xfrm>
          <a:off x="95942" y="272494"/>
          <a:ext cx="9056861" cy="6252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4" name="Visio" r:id="rId3" imgW="10182286" imgH="7029218" progId="Visio.Drawing.15">
                  <p:embed/>
                </p:oleObj>
              </mc:Choice>
              <mc:Fallback>
                <p:oleObj name="Visio" r:id="rId3" imgW="10182286" imgH="7029218" progId="Visio.Drawing.15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942" y="272494"/>
                        <a:ext cx="9056861" cy="6252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Bildergebnis für MTF Leitstellenspie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7" y="654130"/>
            <a:ext cx="1006980" cy="4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nhaltsplatzhalter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98" y="664848"/>
            <a:ext cx="978171" cy="550221"/>
          </a:xfrm>
          <a:prstGeom prst="rect">
            <a:avLst/>
          </a:prstGeom>
        </p:spPr>
      </p:pic>
      <p:pic>
        <p:nvPicPr>
          <p:cNvPr id="11" name="Inhaltsplatzhalter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10" y="5378677"/>
            <a:ext cx="978171" cy="550221"/>
          </a:xfrm>
          <a:prstGeom prst="rect">
            <a:avLst/>
          </a:prstGeom>
        </p:spPr>
      </p:pic>
      <p:pic>
        <p:nvPicPr>
          <p:cNvPr id="17" name="Picture 2" descr="Bildergebnis für MTF Leitstellenspie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041" y="5232575"/>
            <a:ext cx="1006980" cy="4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179512" y="1139847"/>
            <a:ext cx="2026568" cy="60348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Ersteintreffender RTW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Patientenablage einrichten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Pat. priorisieren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553200" y="1112076"/>
            <a:ext cx="2026568" cy="4128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Ersteintreffendes NEF</a:t>
            </a:r>
          </a:p>
          <a:p>
            <a:pPr algn="ctr"/>
            <a:r>
              <a:rPr lang="de-DE" sz="1200" dirty="0" err="1" smtClean="0">
                <a:solidFill>
                  <a:schemeClr val="tx1"/>
                </a:solidFill>
              </a:rPr>
              <a:t>Vorl.OrgL</a:t>
            </a:r>
            <a:r>
              <a:rPr lang="de-DE" sz="1200" dirty="0" smtClean="0">
                <a:solidFill>
                  <a:schemeClr val="tx1"/>
                </a:solidFill>
              </a:rPr>
              <a:t> und LNA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829928" y="5731015"/>
            <a:ext cx="2026568" cy="4128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Ersteintreffender RTW im Bereitstellungsraum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79512" y="5833526"/>
            <a:ext cx="2026568" cy="56572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Zweiteintreffendes NEF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NA meldet sich bei EAL Med. </a:t>
            </a:r>
            <a:r>
              <a:rPr lang="de-DE" sz="1200" dirty="0" err="1" smtClean="0">
                <a:solidFill>
                  <a:schemeClr val="tx1"/>
                </a:solidFill>
              </a:rPr>
              <a:t>Rett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7"/>
          <a:srcRect l="67616" t="19394" r="25559" b="19324"/>
          <a:stretch/>
        </p:blipFill>
        <p:spPr>
          <a:xfrm>
            <a:off x="2650067" y="5019028"/>
            <a:ext cx="256577" cy="720000"/>
          </a:xfrm>
          <a:prstGeom prst="rect">
            <a:avLst/>
          </a:prstGeom>
        </p:spPr>
      </p:pic>
      <p:pic>
        <p:nvPicPr>
          <p:cNvPr id="23" name="Inhaltsplatzhalter 11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02" y="1775726"/>
            <a:ext cx="308286" cy="792000"/>
          </a:xfrm>
          <a:prstGeom prst="rect">
            <a:avLst/>
          </a:prstGeom>
          <a:noFill/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7"/>
          <a:srcRect l="67616" t="19394" r="25559" b="19324"/>
          <a:stretch/>
        </p:blipFill>
        <p:spPr>
          <a:xfrm>
            <a:off x="4139952" y="5019028"/>
            <a:ext cx="256577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7"/>
          <a:srcRect l="67616" t="19394" r="25559" b="19324"/>
          <a:stretch/>
        </p:blipFill>
        <p:spPr>
          <a:xfrm>
            <a:off x="5580112" y="5019028"/>
            <a:ext cx="256577" cy="72000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6829928" y="3578899"/>
            <a:ext cx="2026568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Bis Ablösung durch ELW der </a:t>
            </a:r>
            <a:r>
              <a:rPr lang="de-DE" sz="1200" dirty="0" err="1" smtClean="0">
                <a:solidFill>
                  <a:schemeClr val="tx1"/>
                </a:solidFill>
              </a:rPr>
              <a:t>HiOrg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90126" y="3413556"/>
            <a:ext cx="2026568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Bis zur Ablösung durch die Einsatzleitung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1820617" y="2023551"/>
            <a:ext cx="2026568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Bis zur Ablösung durch die Einsatzleitung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548" y="3456244"/>
            <a:ext cx="265835" cy="67855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3020" y="3409916"/>
            <a:ext cx="265835" cy="678551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7026" y="3417970"/>
            <a:ext cx="265835" cy="678551"/>
          </a:xfrm>
          <a:prstGeom prst="rect">
            <a:avLst/>
          </a:prstGeom>
        </p:spPr>
      </p:pic>
      <p:pic>
        <p:nvPicPr>
          <p:cNvPr id="38" name="Grafik 37" descr="C:\Users\wiemannm\Desktop\NFSNA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0" t="4336" r="34465" b="4422"/>
          <a:stretch/>
        </p:blipFill>
        <p:spPr bwMode="auto">
          <a:xfrm>
            <a:off x="4063681" y="1785171"/>
            <a:ext cx="288000" cy="75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53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  <p:bldP spid="18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EA-Betreuung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9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23B5292-7AD9-46CE-9800-B9EE8C613606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Fst.4.2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07504" y="44624"/>
            <a:ext cx="8928992" cy="66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815084"/>
              </p:ext>
            </p:extLst>
          </p:nvPr>
        </p:nvGraphicFramePr>
        <p:xfrm>
          <a:off x="95250" y="273050"/>
          <a:ext cx="9058275" cy="625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2" name="Visio" r:id="rId3" imgW="10182687" imgH="7029450" progId="Visio.Drawing.15">
                  <p:embed/>
                </p:oleObj>
              </mc:Choice>
              <mc:Fallback>
                <p:oleObj name="Visio" r:id="rId3" imgW="10182687" imgH="7029450" progId="Visio.Drawing.15">
                  <p:embed/>
                  <p:pic>
                    <p:nvPicPr>
                      <p:cNvPr id="12" name="Objek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250" y="273050"/>
                        <a:ext cx="9058275" cy="625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233" y="2115886"/>
            <a:ext cx="334767" cy="774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3789040"/>
            <a:ext cx="264960" cy="72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152" y="3789040"/>
            <a:ext cx="264960" cy="72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592" y="3789040"/>
            <a:ext cx="264960" cy="72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97" y="192893"/>
            <a:ext cx="5701119" cy="24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0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Beispiel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Szenario: Brand_B_2_HLZ_FF_R1 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Alarmierte Einheiten: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B-Dienst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HLZ Wache 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6-HLF-1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1-RTW-1 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HLZ Wache </a:t>
            </a:r>
            <a:r>
              <a:rPr lang="de-DE" dirty="0" smtClean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6_LF20-KatS-1 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36</a:t>
            </a:fld>
            <a:endParaRPr lang="de-DE"/>
          </a:p>
        </p:txBody>
      </p:sp>
      <p:sp>
        <p:nvSpPr>
          <p:cNvPr id="7" name="Geschweifte Klammer rechts 6"/>
          <p:cNvSpPr/>
          <p:nvPr/>
        </p:nvSpPr>
        <p:spPr>
          <a:xfrm>
            <a:off x="2590800" y="3140968"/>
            <a:ext cx="325016" cy="1368152"/>
          </a:xfrm>
          <a:prstGeom prst="rightBrac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059832" y="3429000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</a:t>
            </a:r>
            <a:r>
              <a:rPr lang="de-DE" dirty="0" smtClean="0"/>
              <a:t>rsteintreffend</a:t>
            </a:r>
            <a:endParaRPr lang="de-DE" dirty="0"/>
          </a:p>
        </p:txBody>
      </p:sp>
      <p:sp>
        <p:nvSpPr>
          <p:cNvPr id="9" name="Geschweifte Klammer rechts 8"/>
          <p:cNvSpPr/>
          <p:nvPr/>
        </p:nvSpPr>
        <p:spPr>
          <a:xfrm>
            <a:off x="2605474" y="4634841"/>
            <a:ext cx="325016" cy="666367"/>
          </a:xfrm>
          <a:prstGeom prst="rightBrac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3024202" y="4715996"/>
            <a:ext cx="23762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Bereitstellungsraum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5717318" y="4715996"/>
            <a:ext cx="2376264" cy="80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Später Auftrag EA-Schadensumfeld Wasserversorgung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386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551235-8888-4FDE-90ED-AF84ACF6D2A1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07504" y="44624"/>
            <a:ext cx="8928992" cy="66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190515"/>
              </p:ext>
            </p:extLst>
          </p:nvPr>
        </p:nvGraphicFramePr>
        <p:xfrm>
          <a:off x="228774" y="476672"/>
          <a:ext cx="8890288" cy="59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7" name="Visio" r:id="rId3" imgW="9506209" imgH="6391538" progId="Visio.Drawing.15">
                  <p:embed/>
                </p:oleObj>
              </mc:Choice>
              <mc:Fallback>
                <p:oleObj name="Visio" r:id="rId3" imgW="9506209" imgH="6391538" progId="Visio.Drawing.15">
                  <p:embed/>
                  <p:pic>
                    <p:nvPicPr>
                      <p:cNvPr id="9" name="Objek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774" y="476672"/>
                        <a:ext cx="8890288" cy="59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6672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Hinweise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Frühzeitig an </a:t>
            </a:r>
            <a:r>
              <a:rPr lang="de-DE" dirty="0"/>
              <a:t>A</a:t>
            </a:r>
            <a:r>
              <a:rPr lang="de-DE" dirty="0" smtClean="0"/>
              <a:t>bschnittsbildung denken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Verantwortlich ist der nach AAO vorgesehen Einsatzleiter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Bereitstellungsräume festlegen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85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r"/>
            <a:r>
              <a:rPr lang="de-DE" sz="2800" dirty="0" smtClean="0"/>
              <a:t>Vielen Dank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D16D5E-6D94-4DF0-9D87-BE512737C833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3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0E3C08E-880B-4AE8-A027-3AB0C33BACC4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4</a:t>
            </a:fld>
            <a:endParaRPr lang="de-DE"/>
          </a:p>
        </p:txBody>
      </p:sp>
      <p:graphicFrame>
        <p:nvGraphicFramePr>
          <p:cNvPr id="7" name="Inhaltsplatzhalt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41503"/>
              </p:ext>
            </p:extLst>
          </p:nvPr>
        </p:nvGraphicFramePr>
        <p:xfrm>
          <a:off x="179510" y="55013"/>
          <a:ext cx="8784978" cy="6697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100">
                  <a:extLst>
                    <a:ext uri="{9D8B030D-6E8A-4147-A177-3AD203B41FA5}">
                      <a16:colId xmlns:a16="http://schemas.microsoft.com/office/drawing/2014/main" val="2212883643"/>
                    </a:ext>
                  </a:extLst>
                </a:gridCol>
                <a:gridCol w="5388694">
                  <a:extLst>
                    <a:ext uri="{9D8B030D-6E8A-4147-A177-3AD203B41FA5}">
                      <a16:colId xmlns:a16="http://schemas.microsoft.com/office/drawing/2014/main" val="149053185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781597844"/>
                    </a:ext>
                  </a:extLst>
                </a:gridCol>
              </a:tblGrid>
              <a:tr h="553723">
                <a:tc>
                  <a:txBody>
                    <a:bodyPr/>
                    <a:lstStyle/>
                    <a:p>
                      <a:r>
                        <a:rPr lang="de-DE" b="0" dirty="0" smtClean="0"/>
                        <a:t>Gebiet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TMO Rufgruppen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Nutzer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396404"/>
                  </a:ext>
                </a:extLst>
              </a:tr>
              <a:tr h="2357213">
                <a:tc>
                  <a:txBody>
                    <a:bodyPr/>
                    <a:lstStyle/>
                    <a:p>
                      <a:r>
                        <a:rPr lang="de-DE" dirty="0" smtClean="0"/>
                        <a:t>Münster (regional)</a:t>
                      </a:r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                                                                                                                                                      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46592"/>
                  </a:ext>
                </a:extLst>
              </a:tr>
              <a:tr h="1774945">
                <a:tc>
                  <a:txBody>
                    <a:bodyPr/>
                    <a:lstStyle/>
                    <a:p>
                      <a:r>
                        <a:rPr lang="de-DE" dirty="0" smtClean="0"/>
                        <a:t>NRW (landesweit)</a:t>
                      </a:r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    </a:t>
                      </a:r>
                      <a:r>
                        <a:rPr lang="de-DE" baseline="0" dirty="0" smtClean="0"/>
                        <a:t>          </a:t>
                      </a:r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805293"/>
                  </a:ext>
                </a:extLst>
              </a:tr>
              <a:tr h="1774945">
                <a:tc>
                  <a:txBody>
                    <a:bodyPr/>
                    <a:lstStyle/>
                    <a:p>
                      <a:r>
                        <a:rPr lang="de-DE" dirty="0" smtClean="0"/>
                        <a:t>Bund (bundesweit)</a:t>
                      </a:r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/>
                      </a:r>
                      <a:br>
                        <a:rPr lang="de-DE" dirty="0" smtClean="0"/>
                      </a:b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253062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01" y="709223"/>
            <a:ext cx="892800" cy="46726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876" y="710998"/>
            <a:ext cx="892800" cy="4672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320" y="1168215"/>
            <a:ext cx="892800" cy="4672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621" y="1174074"/>
            <a:ext cx="892800" cy="46725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922" y="1170778"/>
            <a:ext cx="892800" cy="46725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6547" y="1175218"/>
            <a:ext cx="892800" cy="46725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9524" y="1175218"/>
            <a:ext cx="892800" cy="46725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5590" y="1627206"/>
            <a:ext cx="892800" cy="46725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6016" y="1637151"/>
            <a:ext cx="892800" cy="46725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6442" y="1634502"/>
            <a:ext cx="892800" cy="46725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6867" y="1627205"/>
            <a:ext cx="892800" cy="46725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3051" y="707054"/>
            <a:ext cx="892800" cy="46725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6226" y="709531"/>
            <a:ext cx="892800" cy="46725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1083" y="1207319"/>
            <a:ext cx="773405" cy="34556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75589" y="2180449"/>
            <a:ext cx="892800" cy="46725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0827" y="2190729"/>
            <a:ext cx="892800" cy="467259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3396" y="2214754"/>
            <a:ext cx="773405" cy="34556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91002" y="2214718"/>
            <a:ext cx="773486" cy="345600"/>
          </a:xfrm>
          <a:prstGeom prst="rect">
            <a:avLst/>
          </a:prstGeom>
        </p:spPr>
      </p:pic>
      <p:cxnSp>
        <p:nvCxnSpPr>
          <p:cNvPr id="27" name="Gerader Verbinder 26"/>
          <p:cNvCxnSpPr/>
          <p:nvPr/>
        </p:nvCxnSpPr>
        <p:spPr>
          <a:xfrm flipV="1">
            <a:off x="1940366" y="2086611"/>
            <a:ext cx="7005439" cy="163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9424" y="3032425"/>
            <a:ext cx="894215" cy="468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03203" y="3037240"/>
            <a:ext cx="894215" cy="468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65276" y="3629814"/>
            <a:ext cx="894215" cy="468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03203" y="3632221"/>
            <a:ext cx="894215" cy="468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70781" y="4096595"/>
            <a:ext cx="894215" cy="468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88052" y="3198128"/>
            <a:ext cx="773486" cy="3456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8284" y="2924944"/>
            <a:ext cx="773405" cy="345564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5890" y="2925286"/>
            <a:ext cx="773486" cy="34560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0459" y="3645024"/>
            <a:ext cx="773405" cy="345564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91002" y="3645024"/>
            <a:ext cx="773486" cy="345600"/>
          </a:xfrm>
          <a:prstGeom prst="rect">
            <a:avLst/>
          </a:prstGeom>
        </p:spPr>
      </p:pic>
      <p:cxnSp>
        <p:nvCxnSpPr>
          <p:cNvPr id="38" name="Gerader Verbinder 37"/>
          <p:cNvCxnSpPr/>
          <p:nvPr/>
        </p:nvCxnSpPr>
        <p:spPr>
          <a:xfrm>
            <a:off x="2879501" y="3863814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2879501" y="4330595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fik 3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25100" y="3587932"/>
            <a:ext cx="1143000" cy="561975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67766" y="4044516"/>
            <a:ext cx="1143000" cy="56197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947937" y="4803432"/>
            <a:ext cx="894215" cy="46800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94062" y="4803432"/>
            <a:ext cx="894215" cy="468000"/>
          </a:xfrm>
          <a:prstGeom prst="rect">
            <a:avLst/>
          </a:prstGeom>
        </p:spPr>
      </p:pic>
      <p:cxnSp>
        <p:nvCxnSpPr>
          <p:cNvPr id="45" name="Gerader Verbinder 44"/>
          <p:cNvCxnSpPr/>
          <p:nvPr/>
        </p:nvCxnSpPr>
        <p:spPr>
          <a:xfrm>
            <a:off x="2868389" y="5037432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fik 4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133322" y="4732211"/>
            <a:ext cx="1400175" cy="561975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51560" y="5281613"/>
            <a:ext cx="894214" cy="46800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91128" y="5282809"/>
            <a:ext cx="894214" cy="468000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49594" y="5759794"/>
            <a:ext cx="894214" cy="468000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193419" y="5762186"/>
            <a:ext cx="894214" cy="468000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949594" y="6237975"/>
            <a:ext cx="894214" cy="468000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88980" y="6241563"/>
            <a:ext cx="894214" cy="468000"/>
          </a:xfrm>
          <a:prstGeom prst="rect">
            <a:avLst/>
          </a:prstGeom>
        </p:spPr>
      </p:pic>
      <p:cxnSp>
        <p:nvCxnSpPr>
          <p:cNvPr id="53" name="Gerader Verbinder 52"/>
          <p:cNvCxnSpPr/>
          <p:nvPr/>
        </p:nvCxnSpPr>
        <p:spPr>
          <a:xfrm>
            <a:off x="2879501" y="5509400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2879501" y="5981368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879501" y="6453336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Geschweifte Klammer rechts 56"/>
          <p:cNvSpPr/>
          <p:nvPr/>
        </p:nvSpPr>
        <p:spPr>
          <a:xfrm>
            <a:off x="4083194" y="5782794"/>
            <a:ext cx="244699" cy="86657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8" name="Grafik 5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451035" y="5229200"/>
            <a:ext cx="1143000" cy="561975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5466" y="4119650"/>
            <a:ext cx="773405" cy="345564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96009" y="4119650"/>
            <a:ext cx="773486" cy="345600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85890" y="5695728"/>
            <a:ext cx="773486" cy="345600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6122" y="5422544"/>
            <a:ext cx="773405" cy="345564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3728" y="5422886"/>
            <a:ext cx="773486" cy="345600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366689" y="702778"/>
            <a:ext cx="894214" cy="468000"/>
          </a:xfrm>
          <a:prstGeom prst="rect">
            <a:avLst/>
          </a:prstGeom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483568" y="704414"/>
            <a:ext cx="894214" cy="46800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5291088" y="3633921"/>
            <a:ext cx="1824180" cy="402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Zur besonderen Verwendung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5425041" y="4072816"/>
            <a:ext cx="1824180" cy="50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Regional </a:t>
            </a:r>
            <a:r>
              <a:rPr lang="de-DE" sz="1100" dirty="0">
                <a:solidFill>
                  <a:schemeClr val="tx1"/>
                </a:solidFill>
              </a:rPr>
              <a:t>Taktisch-Betriebliche Zusammenarbeit</a:t>
            </a:r>
          </a:p>
        </p:txBody>
      </p:sp>
      <p:sp>
        <p:nvSpPr>
          <p:cNvPr id="67" name="Rechteck 66"/>
          <p:cNvSpPr/>
          <p:nvPr/>
        </p:nvSpPr>
        <p:spPr>
          <a:xfrm>
            <a:off x="5578542" y="4784470"/>
            <a:ext cx="1646846" cy="50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Taktisch-Betriebliche </a:t>
            </a:r>
            <a:r>
              <a:rPr lang="de-DE" sz="1100" dirty="0">
                <a:solidFill>
                  <a:schemeClr val="tx1"/>
                </a:solidFill>
              </a:rPr>
              <a:t>Zusammenarbeit</a:t>
            </a:r>
          </a:p>
        </p:txBody>
      </p:sp>
      <p:sp>
        <p:nvSpPr>
          <p:cNvPr id="68" name="Rechteck 67"/>
          <p:cNvSpPr/>
          <p:nvPr/>
        </p:nvSpPr>
        <p:spPr>
          <a:xfrm>
            <a:off x="4394245" y="5948401"/>
            <a:ext cx="1646846" cy="505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Universelle, von allen BOS bei versch. Lagen nutzbar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6084580" y="5878243"/>
            <a:ext cx="1113705" cy="675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chemeClr val="tx1"/>
                </a:solidFill>
              </a:rPr>
              <a:t>Nutzung erst nach Zuweisung möglich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70" name="Rechteck 69" hidden="1"/>
          <p:cNvSpPr/>
          <p:nvPr/>
        </p:nvSpPr>
        <p:spPr>
          <a:xfrm>
            <a:off x="179510" y="2924944"/>
            <a:ext cx="8784978" cy="180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hteck 70" hidden="1"/>
          <p:cNvSpPr/>
          <p:nvPr/>
        </p:nvSpPr>
        <p:spPr>
          <a:xfrm>
            <a:off x="174503" y="4722981"/>
            <a:ext cx="8784978" cy="2101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2" name="Grafik 7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203848" y="4114879"/>
            <a:ext cx="865911" cy="43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44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Kurzwahl TMO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Immer 4-stellig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Die ersten zwei Ziffern ergeben sich aus der regionalen Zuordnung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Ziffer 3 und 4 kennzeichnen die Rufgruppe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48219" y="980728"/>
            <a:ext cx="8280920" cy="4905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21703" t="22224" r="62671" b="27772"/>
          <a:stretch/>
        </p:blipFill>
        <p:spPr>
          <a:xfrm>
            <a:off x="251520" y="1590498"/>
            <a:ext cx="4037159" cy="403716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051720" y="4149080"/>
            <a:ext cx="1296144" cy="432048"/>
          </a:xfrm>
          <a:prstGeom prst="ellipse">
            <a:avLst/>
          </a:prstGeom>
          <a:noFill/>
          <a:ln w="38100">
            <a:solidFill>
              <a:srgbClr val="005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77DFB18-8CE1-40C0-B02B-D84EF2864D82}" type="datetime1">
              <a:rPr lang="de-DE" smtClean="0"/>
              <a:t>04.04.2023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79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04858" y="980728"/>
            <a:ext cx="8280920" cy="4905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30675"/>
              </p:ext>
            </p:extLst>
          </p:nvPr>
        </p:nvGraphicFramePr>
        <p:xfrm>
          <a:off x="4458905" y="1590498"/>
          <a:ext cx="4296888" cy="444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554">
                  <a:extLst>
                    <a:ext uri="{9D8B030D-6E8A-4147-A177-3AD203B41FA5}">
                      <a16:colId xmlns:a16="http://schemas.microsoft.com/office/drawing/2014/main" val="3400985203"/>
                    </a:ext>
                  </a:extLst>
                </a:gridCol>
                <a:gridCol w="701890">
                  <a:extLst>
                    <a:ext uri="{9D8B030D-6E8A-4147-A177-3AD203B41FA5}">
                      <a16:colId xmlns:a16="http://schemas.microsoft.com/office/drawing/2014/main" val="916300996"/>
                    </a:ext>
                  </a:extLst>
                </a:gridCol>
                <a:gridCol w="1429874">
                  <a:extLst>
                    <a:ext uri="{9D8B030D-6E8A-4147-A177-3AD203B41FA5}">
                      <a16:colId xmlns:a16="http://schemas.microsoft.com/office/drawing/2014/main" val="1091964836"/>
                    </a:ext>
                  </a:extLst>
                </a:gridCol>
                <a:gridCol w="718570">
                  <a:extLst>
                    <a:ext uri="{9D8B030D-6E8A-4147-A177-3AD203B41FA5}">
                      <a16:colId xmlns:a16="http://schemas.microsoft.com/office/drawing/2014/main" val="4263378515"/>
                    </a:ext>
                  </a:extLst>
                </a:gridCol>
              </a:tblGrid>
              <a:tr h="404254">
                <a:tc gridSpan="4"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Standard TMO-Rufgruppen</a:t>
                      </a:r>
                      <a:endParaRPr lang="de-DE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BD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691539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MS_Anruf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01</a:t>
                      </a:r>
                      <a:endParaRPr lang="de-DE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MS_RD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05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459122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MS_BOS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02</a:t>
                      </a:r>
                      <a:endParaRPr lang="de-DE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MS_RD-Son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06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022431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MS_FW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03</a:t>
                      </a:r>
                      <a:endParaRPr lang="de-DE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MS_KatS</a:t>
                      </a:r>
                      <a:endParaRPr kumimoji="0" lang="de-DE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07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642228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MS_WerkFeu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04</a:t>
                      </a:r>
                      <a:endParaRPr lang="de-DE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MS_HiOrg</a:t>
                      </a:r>
                      <a:endParaRPr kumimoji="0" lang="de-DE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08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725"/>
                  </a:ext>
                </a:extLst>
              </a:tr>
              <a:tr h="404254">
                <a:tc gridSpan="4">
                  <a:txBody>
                    <a:bodyPr/>
                    <a:lstStyle/>
                    <a:p>
                      <a:r>
                        <a:rPr lang="de-DE" sz="1400" b="0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Pool TMO-Rufgruppen kreisfreie Städte	</a:t>
                      </a:r>
                    </a:p>
                  </a:txBody>
                  <a:tcPr anchor="ctr">
                    <a:solidFill>
                      <a:srgbClr val="FBDFA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183026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MS_10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10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MS_60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BB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3349727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MS_20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11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MS_70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BB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de-DE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9190150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MS_30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MS_80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BB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de-DE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5662168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MS_40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>
                          <a:solidFill>
                            <a:srgbClr val="005BBF"/>
                          </a:solidFill>
                        </a:rPr>
                        <a:t>48</a:t>
                      </a:r>
                      <a:r>
                        <a:rPr lang="de-DE" sz="1200" dirty="0" smtClean="0"/>
                        <a:t>13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MS_90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BB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0092692"/>
                  </a:ext>
                </a:extLst>
              </a:tr>
              <a:tr h="40425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MS_50</a:t>
                      </a:r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5BB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120855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l="21703" t="22224" r="62671" b="27772"/>
          <a:stretch/>
        </p:blipFill>
        <p:spPr>
          <a:xfrm>
            <a:off x="241985" y="1595877"/>
            <a:ext cx="4037159" cy="403716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2051720" y="4149080"/>
            <a:ext cx="1296144" cy="432048"/>
          </a:xfrm>
          <a:prstGeom prst="ellipse">
            <a:avLst/>
          </a:prstGeom>
          <a:noFill/>
          <a:ln w="38100">
            <a:solidFill>
              <a:srgbClr val="005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4458904" y="1590498"/>
            <a:ext cx="4400238" cy="4502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542524-935A-4BF0-B4FC-587519D5E8AA}" type="datetime1">
              <a:rPr lang="de-DE" smtClean="0"/>
              <a:t>04.04.2023</a:t>
            </a:fld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6124769" y="2014287"/>
            <a:ext cx="39702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59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Rufgruppengebiet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AA82947-6DDE-43AE-9CDB-C075A63A5F7D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93755" y="181394"/>
            <a:ext cx="8928992" cy="66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51" y="121951"/>
            <a:ext cx="7324799" cy="662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DMO Rufgruppen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6853DC-8F1A-474C-BDE7-701AD42AF368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7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08F93D8-14D7-45EA-B3A6-9DC345E3BFAF}" type="datetime1">
              <a:rPr lang="de-DE" smtClean="0"/>
              <a:t>04.04.2023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9</a:t>
            </a:fld>
            <a:endParaRPr lang="de-DE"/>
          </a:p>
        </p:txBody>
      </p:sp>
      <p:graphicFrame>
        <p:nvGraphicFramePr>
          <p:cNvPr id="7" name="Inhaltsplatzhalt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84949"/>
              </p:ext>
            </p:extLst>
          </p:nvPr>
        </p:nvGraphicFramePr>
        <p:xfrm>
          <a:off x="179513" y="188638"/>
          <a:ext cx="8784975" cy="6511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5">
                  <a:extLst>
                    <a:ext uri="{9D8B030D-6E8A-4147-A177-3AD203B41FA5}">
                      <a16:colId xmlns:a16="http://schemas.microsoft.com/office/drawing/2014/main" val="2212883643"/>
                    </a:ext>
                  </a:extLst>
                </a:gridCol>
                <a:gridCol w="4824536">
                  <a:extLst>
                    <a:ext uri="{9D8B030D-6E8A-4147-A177-3AD203B41FA5}">
                      <a16:colId xmlns:a16="http://schemas.microsoft.com/office/drawing/2014/main" val="149053185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859379038"/>
                    </a:ext>
                  </a:extLst>
                </a:gridCol>
              </a:tblGrid>
              <a:tr h="539913">
                <a:tc>
                  <a:txBody>
                    <a:bodyPr/>
                    <a:lstStyle/>
                    <a:p>
                      <a:r>
                        <a:rPr lang="de-DE" b="0" dirty="0" smtClean="0"/>
                        <a:t>Organisation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DMO Rufgruppen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Anzahl</a:t>
                      </a:r>
                      <a:endParaRPr lang="de-D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396404"/>
                  </a:ext>
                </a:extLst>
              </a:tr>
              <a:tr h="615782">
                <a:tc>
                  <a:txBody>
                    <a:bodyPr/>
                    <a:lstStyle/>
                    <a:p>
                      <a:r>
                        <a:rPr lang="de-DE" dirty="0" smtClean="0"/>
                        <a:t>Feuerwehr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                                                                                                                                                     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746592"/>
                  </a:ext>
                </a:extLst>
              </a:tr>
              <a:tr h="624588">
                <a:tc>
                  <a:txBody>
                    <a:bodyPr/>
                    <a:lstStyle/>
                    <a:p>
                      <a:r>
                        <a:rPr lang="de-DE" dirty="0" smtClean="0"/>
                        <a:t>Rettungsdienst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805293"/>
                  </a:ext>
                </a:extLst>
              </a:tr>
              <a:tr h="659364">
                <a:tc>
                  <a:txBody>
                    <a:bodyPr/>
                    <a:lstStyle/>
                    <a:p>
                      <a:r>
                        <a:rPr lang="de-DE" dirty="0" smtClean="0"/>
                        <a:t>Katastrophenschutz</a:t>
                      </a:r>
                    </a:p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253062"/>
                  </a:ext>
                </a:extLst>
              </a:tr>
              <a:tr h="1158012">
                <a:tc>
                  <a:txBody>
                    <a:bodyPr/>
                    <a:lstStyle/>
                    <a:p>
                      <a:r>
                        <a:rPr lang="de-DE" dirty="0" smtClean="0"/>
                        <a:t>Objektfunk</a:t>
                      </a:r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</a:p>
                    <a:p>
                      <a:endParaRPr lang="de-DE" dirty="0" smtClean="0"/>
                    </a:p>
                    <a:p>
                      <a:r>
                        <a:rPr lang="de-DE" dirty="0"/>
                        <a:t>2</a:t>
                      </a:r>
                      <a:endParaRPr lang="de-DE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43415"/>
                  </a:ext>
                </a:extLst>
              </a:tr>
              <a:tr h="921559">
                <a:tc>
                  <a:txBody>
                    <a:bodyPr/>
                    <a:lstStyle/>
                    <a:p>
                      <a:r>
                        <a:rPr lang="de-DE" dirty="0" smtClean="0"/>
                        <a:t>Zusätzliche DMO Rufgruppen für alle BOS (NRW)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972697"/>
                  </a:ext>
                </a:extLst>
              </a:tr>
              <a:tr h="1961505">
                <a:tc>
                  <a:txBody>
                    <a:bodyPr/>
                    <a:lstStyle/>
                    <a:p>
                      <a:r>
                        <a:rPr lang="de-DE" dirty="0" smtClean="0"/>
                        <a:t>Marsch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304421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64704"/>
            <a:ext cx="1031786" cy="540000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3659197" y="1052736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321" y="764704"/>
            <a:ext cx="1031786" cy="54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376832"/>
            <a:ext cx="1031786" cy="54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823" y="1363719"/>
            <a:ext cx="1031786" cy="540000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3677786" y="1628800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2024904"/>
            <a:ext cx="1031786" cy="54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23" y="2024904"/>
            <a:ext cx="1031786" cy="540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776" y="2647798"/>
            <a:ext cx="1031790" cy="54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823" y="2647798"/>
            <a:ext cx="1031790" cy="540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3755" y="2636912"/>
            <a:ext cx="1400175" cy="56197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5776" y="3212976"/>
            <a:ext cx="1031790" cy="54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8017" y="3213374"/>
            <a:ext cx="1400175" cy="56197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5776" y="3997866"/>
            <a:ext cx="1031790" cy="540000"/>
          </a:xfrm>
          <a:prstGeom prst="rect">
            <a:avLst/>
          </a:prstGeom>
        </p:spPr>
      </p:pic>
      <p:cxnSp>
        <p:nvCxnSpPr>
          <p:cNvPr id="24" name="Gerader Verbinder 23"/>
          <p:cNvCxnSpPr/>
          <p:nvPr/>
        </p:nvCxnSpPr>
        <p:spPr>
          <a:xfrm>
            <a:off x="3659197" y="4293096"/>
            <a:ext cx="2695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5823" y="3999545"/>
            <a:ext cx="1031790" cy="54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6041" y="3861048"/>
            <a:ext cx="1400175" cy="78105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55776" y="4781422"/>
            <a:ext cx="1031790" cy="54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862117" y="2960896"/>
            <a:ext cx="419104" cy="252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b="1" dirty="0" smtClean="0">
                <a:solidFill>
                  <a:srgbClr val="FF0000"/>
                </a:solidFill>
              </a:rPr>
              <a:t>387</a:t>
            </a:r>
            <a:endParaRPr lang="de-DE" sz="1100" b="1" dirty="0">
              <a:solidFill>
                <a:srgbClr val="FF0000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4292164" y="2960896"/>
            <a:ext cx="419104" cy="252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b="1" dirty="0" smtClean="0">
                <a:solidFill>
                  <a:srgbClr val="FF0000"/>
                </a:solidFill>
              </a:rPr>
              <a:t>388</a:t>
            </a:r>
            <a:endParaRPr lang="de-DE" sz="1100" b="1" dirty="0">
              <a:solidFill>
                <a:srgbClr val="FF0000"/>
              </a:solidFill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96553" y="3202826"/>
            <a:ext cx="1010325" cy="540000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2862117" y="3501008"/>
            <a:ext cx="419104" cy="252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b="1" dirty="0" smtClean="0">
                <a:solidFill>
                  <a:srgbClr val="FF0000"/>
                </a:solidFill>
              </a:rPr>
              <a:t>381</a:t>
            </a:r>
            <a:endParaRPr lang="de-DE" sz="1100" b="1" dirty="0">
              <a:solidFill>
                <a:srgbClr val="FF0000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4316426" y="3501008"/>
            <a:ext cx="419104" cy="252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 b="1" dirty="0" smtClean="0">
                <a:solidFill>
                  <a:srgbClr val="FF0000"/>
                </a:solidFill>
              </a:rPr>
              <a:t>384</a:t>
            </a:r>
            <a:endParaRPr lang="de-DE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3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_Feuerwehr_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A17A3720-93B6-4EA9-BA93-69A39AC5878A}"/>
    </a:ext>
  </a:extLst>
</a:theme>
</file>

<file path=ppt/theme/theme2.xml><?xml version="1.0" encoding="utf-8"?>
<a:theme xmlns:a="http://schemas.openxmlformats.org/drawingml/2006/main" name="Stadtlogo mit Markenhorizont und Amtskennung + Feuerwehr-Logo sw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9E29E7CD-580E-4DD7-BD00-8FF0880898D1}"/>
    </a:ext>
  </a:extLst>
</a:theme>
</file>

<file path=ppt/theme/theme3.xml><?xml version="1.0" encoding="utf-8"?>
<a:theme xmlns:a="http://schemas.openxmlformats.org/drawingml/2006/main" name="1_Präsentation_Feuerwehr_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A17A3720-93B6-4EA9-BA93-69A39AC5878A}"/>
    </a:ext>
  </a:extLst>
</a:theme>
</file>

<file path=ppt/theme/theme4.xml><?xml version="1.0" encoding="utf-8"?>
<a:theme xmlns:a="http://schemas.openxmlformats.org/drawingml/2006/main" name="2_Präsentation_Feuerwehr_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A17A3720-93B6-4EA9-BA93-69A39AC5878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Präsentation_Feuerwehr_c</Template>
  <TotalTime>0</TotalTime>
  <Words>628</Words>
  <Application>Microsoft Office PowerPoint</Application>
  <PresentationFormat>Bildschirmpräsentation (4:3)</PresentationFormat>
  <Paragraphs>324</Paragraphs>
  <Slides>39</Slides>
  <Notes>0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47" baseType="lpstr">
      <vt:lpstr>Arial</vt:lpstr>
      <vt:lpstr>Calibri</vt:lpstr>
      <vt:lpstr>Präsentation_Feuerwehr_c</vt:lpstr>
      <vt:lpstr>Stadtlogo mit Markenhorizont und Amtskennung + Feuerwehr-Logo sw</vt:lpstr>
      <vt:lpstr>1_Präsentation_Feuerwehr_c</vt:lpstr>
      <vt:lpstr>2_Präsentation_Feuerwehr_c</vt:lpstr>
      <vt:lpstr>Microsoft Visio-Zeichnung</vt:lpstr>
      <vt:lpstr>Visio</vt:lpstr>
      <vt:lpstr>Modultage 2023 Tag 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Münster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Wiemann</dc:creator>
  <cp:lastModifiedBy>Michael Wiemann</cp:lastModifiedBy>
  <cp:revision>643</cp:revision>
  <cp:lastPrinted>2016-10-21T07:27:21Z</cp:lastPrinted>
  <dcterms:created xsi:type="dcterms:W3CDTF">2020-02-04T12:58:09Z</dcterms:created>
  <dcterms:modified xsi:type="dcterms:W3CDTF">2023-04-04T10:20:09Z</dcterms:modified>
</cp:coreProperties>
</file>